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48" r:id="rId1"/>
  </p:sldMasterIdLst>
  <p:notesMasterIdLst>
    <p:notesMasterId r:id="rId62"/>
  </p:notesMasterIdLst>
  <p:sldIdLst>
    <p:sldId id="256" r:id="rId2"/>
    <p:sldId id="259" r:id="rId3"/>
    <p:sldId id="295" r:id="rId4"/>
    <p:sldId id="296" r:id="rId5"/>
    <p:sldId id="260" r:id="rId6"/>
    <p:sldId id="261" r:id="rId7"/>
    <p:sldId id="297" r:id="rId8"/>
    <p:sldId id="298" r:id="rId9"/>
    <p:sldId id="262" r:id="rId10"/>
    <p:sldId id="263" r:id="rId11"/>
    <p:sldId id="299" r:id="rId12"/>
    <p:sldId id="264" r:id="rId13"/>
    <p:sldId id="300" r:id="rId14"/>
    <p:sldId id="265" r:id="rId15"/>
    <p:sldId id="301" r:id="rId16"/>
    <p:sldId id="302" r:id="rId17"/>
    <p:sldId id="266" r:id="rId18"/>
    <p:sldId id="303" r:id="rId19"/>
    <p:sldId id="267" r:id="rId20"/>
    <p:sldId id="304" r:id="rId21"/>
    <p:sldId id="268" r:id="rId22"/>
    <p:sldId id="305" r:id="rId23"/>
    <p:sldId id="269" r:id="rId24"/>
    <p:sldId id="270" r:id="rId25"/>
    <p:sldId id="306" r:id="rId26"/>
    <p:sldId id="271" r:id="rId27"/>
    <p:sldId id="307" r:id="rId28"/>
    <p:sldId id="308" r:id="rId29"/>
    <p:sldId id="294" r:id="rId30"/>
    <p:sldId id="309" r:id="rId31"/>
    <p:sldId id="310" r:id="rId32"/>
    <p:sldId id="273" r:id="rId33"/>
    <p:sldId id="274" r:id="rId34"/>
    <p:sldId id="311" r:id="rId35"/>
    <p:sldId id="312" r:id="rId36"/>
    <p:sldId id="275" r:id="rId37"/>
    <p:sldId id="276" r:id="rId38"/>
    <p:sldId id="313" r:id="rId39"/>
    <p:sldId id="314" r:id="rId40"/>
    <p:sldId id="277" r:id="rId41"/>
    <p:sldId id="278" r:id="rId42"/>
    <p:sldId id="315" r:id="rId43"/>
    <p:sldId id="279" r:id="rId44"/>
    <p:sldId id="316" r:id="rId45"/>
    <p:sldId id="280" r:id="rId46"/>
    <p:sldId id="317" r:id="rId47"/>
    <p:sldId id="318" r:id="rId48"/>
    <p:sldId id="281" r:id="rId49"/>
    <p:sldId id="319" r:id="rId50"/>
    <p:sldId id="282" r:id="rId51"/>
    <p:sldId id="320" r:id="rId52"/>
    <p:sldId id="283" r:id="rId53"/>
    <p:sldId id="321" r:id="rId54"/>
    <p:sldId id="284" r:id="rId55"/>
    <p:sldId id="285" r:id="rId56"/>
    <p:sldId id="322" r:id="rId57"/>
    <p:sldId id="286" r:id="rId58"/>
    <p:sldId id="323" r:id="rId59"/>
    <p:sldId id="324" r:id="rId60"/>
    <p:sldId id="287" r:id="rId61"/>
  </p:sldIdLst>
  <p:sldSz cx="9144000" cy="6858000" type="screen4x3"/>
  <p:notesSz cx="6858000" cy="9144000"/>
  <p:embeddedFontLst>
    <p:embeddedFont>
      <p:font typeface="Arial Black" pitchFamily="34" charset="0"/>
      <p:bold r:id="rId63"/>
    </p:embeddedFont>
    <p:embeddedFont>
      <p:font typeface="Comic Sans MS" pitchFamily="66" charset="0"/>
      <p:regular r:id="rId64"/>
      <p:bold r:id="rId65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2BC"/>
    <a:srgbClr val="0033CC"/>
    <a:srgbClr val="969696"/>
    <a:srgbClr val="060606"/>
    <a:srgbClr val="4D4D4D"/>
    <a:srgbClr val="336699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85" autoAdjust="0"/>
    <p:restoredTop sz="94660"/>
  </p:normalViewPr>
  <p:slideViewPr>
    <p:cSldViewPr>
      <p:cViewPr varScale="1">
        <p:scale>
          <a:sx n="50" d="100"/>
          <a:sy n="50" d="100"/>
        </p:scale>
        <p:origin x="-1195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524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1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C13A403-1534-49B1-816A-FA07DEB8D88B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935FA1-0960-461F-9DA5-B788C348B796}" type="slidenum">
              <a:rPr lang="en-US"/>
              <a:pPr/>
              <a:t>1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DD490-C5E2-48CA-BE61-9EAA451D2A88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AAA97-9DEE-4FB1-B7F3-1A4367426B2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4F56F-1CFA-4248-B85D-1CC3602C5DB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B79D7-720C-4910-B755-240DE50C3C1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AC3ED-90DF-48CD-87E9-EC3B3FB5663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5CAE6F-0BC9-482C-B3BD-BF35791C1F9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1BF0C-25FF-44DB-BB2A-D4F78A313C4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C0CFE-252C-488D-A8F8-C2157EEC495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F4184-9507-4D77-AC95-11099983B46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69D7A1-9C20-4F8A-9456-407C8B6BD0F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AD287-FF39-40EC-817E-E12D3A8193B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451554D-E1A6-4722-9DD7-64397DDD0EB6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slide" Target="slide14.xml"/><Relationship Id="rId18" Type="http://schemas.openxmlformats.org/officeDocument/2006/relationships/slide" Target="slide6.xml"/><Relationship Id="rId26" Type="http://schemas.openxmlformats.org/officeDocument/2006/relationships/slide" Target="slide28.xml"/><Relationship Id="rId3" Type="http://schemas.openxmlformats.org/officeDocument/2006/relationships/slideLayout" Target="../slideLayouts/slideLayout1.xml"/><Relationship Id="rId21" Type="http://schemas.openxmlformats.org/officeDocument/2006/relationships/slide" Target="slide37.xml"/><Relationship Id="rId7" Type="http://schemas.openxmlformats.org/officeDocument/2006/relationships/slide" Target="slide12.xml"/><Relationship Id="rId12" Type="http://schemas.openxmlformats.org/officeDocument/2006/relationships/slide" Target="slide4.xml"/><Relationship Id="rId17" Type="http://schemas.openxmlformats.org/officeDocument/2006/relationships/slide" Target="slide55.xml"/><Relationship Id="rId25" Type="http://schemas.openxmlformats.org/officeDocument/2006/relationships/slide" Target="slide18.xml"/><Relationship Id="rId2" Type="http://schemas.openxmlformats.org/officeDocument/2006/relationships/vmlDrawing" Target="../drawings/vmlDrawing1.vml"/><Relationship Id="rId16" Type="http://schemas.openxmlformats.org/officeDocument/2006/relationships/slide" Target="slide45.xml"/><Relationship Id="rId20" Type="http://schemas.openxmlformats.org/officeDocument/2006/relationships/slide" Target="slide26.xml"/><Relationship Id="rId29" Type="http://schemas.openxmlformats.org/officeDocument/2006/relationships/slide" Target="slide59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11" Type="http://schemas.openxmlformats.org/officeDocument/2006/relationships/slide" Target="slide53.xml"/><Relationship Id="rId24" Type="http://schemas.openxmlformats.org/officeDocument/2006/relationships/slide" Target="slide8.xml"/><Relationship Id="rId32" Type="http://schemas.openxmlformats.org/officeDocument/2006/relationships/oleObject" Target="../embeddings/oleObject1.bin"/><Relationship Id="rId5" Type="http://schemas.openxmlformats.org/officeDocument/2006/relationships/image" Target="../media/image2.png"/><Relationship Id="rId15" Type="http://schemas.openxmlformats.org/officeDocument/2006/relationships/slide" Target="slide35.xml"/><Relationship Id="rId23" Type="http://schemas.openxmlformats.org/officeDocument/2006/relationships/slide" Target="slide57.xml"/><Relationship Id="rId28" Type="http://schemas.openxmlformats.org/officeDocument/2006/relationships/slide" Target="slide49.xml"/><Relationship Id="rId10" Type="http://schemas.openxmlformats.org/officeDocument/2006/relationships/slide" Target="slide43.xml"/><Relationship Id="rId19" Type="http://schemas.openxmlformats.org/officeDocument/2006/relationships/slide" Target="slide16.xml"/><Relationship Id="rId31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slide" Target="slide33.xml"/><Relationship Id="rId14" Type="http://schemas.openxmlformats.org/officeDocument/2006/relationships/slide" Target="slide24.xml"/><Relationship Id="rId22" Type="http://schemas.openxmlformats.org/officeDocument/2006/relationships/slide" Target="slide47.xml"/><Relationship Id="rId27" Type="http://schemas.openxmlformats.org/officeDocument/2006/relationships/slide" Target="slide39.xml"/><Relationship Id="rId30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red.org/wikiEducared/images/4/41/Permeabilidad_membrana.jpg" TargetMode="Externa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red.org/wikiEducared/images/d/dc/TiposTransporteMembrana.jpg" TargetMode="External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red.org/wikiEducared/images/d/dc/TiposTransporteMembrana.jpg" TargetMode="Externa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hyperlink" Target="http://www.google.es/url?sa=i&amp;rct=j&amp;q=&amp;esrc=s&amp;source=images&amp;cd=&amp;cad=rja&amp;uact=8&amp;ved=0CAcQjRw&amp;url=http://infobiosalud.blogspot.com/2011/10/enzimas-catalizadores-biologicos.html&amp;ei=KnJ7VI7MGsLsaMSYgMAO&amp;bvm=bv.80642063,d.d2s&amp;psig=AFQjCNHC5YqObYR8DMehL8jjk1wblmRk4Q&amp;ust=1417462475228202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4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48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5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slide" Target="slide54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5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" Target="slide58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093" name="Text Box 45"/>
          <p:cNvSpPr txBox="1">
            <a:spLocks noChangeArrowheads="1"/>
          </p:cNvSpPr>
          <p:nvPr/>
        </p:nvSpPr>
        <p:spPr bwMode="auto">
          <a:xfrm>
            <a:off x="271463" y="21621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" action="ppaction://hlinkshowjump?jump=nextslide"/>
              </a:rPr>
              <a:t>100</a:t>
            </a:r>
            <a:endParaRPr lang="en-US"/>
          </a:p>
        </p:txBody>
      </p:sp>
      <p:pic>
        <p:nvPicPr>
          <p:cNvPr id="2147" name="Picture 99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9725" y="2543175"/>
            <a:ext cx="1028700" cy="200025"/>
          </a:xfrm>
          <a:prstGeom prst="rect">
            <a:avLst/>
          </a:prstGeom>
          <a:noFill/>
        </p:spPr>
      </p:pic>
      <p:pic>
        <p:nvPicPr>
          <p:cNvPr id="2148" name="Picture 100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7825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49" name="Text Box 101"/>
          <p:cNvSpPr txBox="1">
            <a:spLocks noChangeArrowheads="1"/>
          </p:cNvSpPr>
          <p:nvPr/>
        </p:nvSpPr>
        <p:spPr bwMode="auto">
          <a:xfrm>
            <a:off x="1766888" y="21621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7" action="ppaction://hlinksldjump"/>
              </a:rPr>
              <a:t>100</a:t>
            </a:r>
            <a:endParaRPr lang="en-US"/>
          </a:p>
        </p:txBody>
      </p:sp>
      <p:pic>
        <p:nvPicPr>
          <p:cNvPr id="2150" name="Picture 102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150" y="2543175"/>
            <a:ext cx="1028700" cy="200025"/>
          </a:xfrm>
          <a:prstGeom prst="rect">
            <a:avLst/>
          </a:prstGeom>
          <a:noFill/>
        </p:spPr>
      </p:pic>
      <p:pic>
        <p:nvPicPr>
          <p:cNvPr id="2151" name="Picture 103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1825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52" name="Text Box 104"/>
          <p:cNvSpPr txBox="1">
            <a:spLocks noChangeArrowheads="1"/>
          </p:cNvSpPr>
          <p:nvPr/>
        </p:nvSpPr>
        <p:spPr bwMode="auto">
          <a:xfrm>
            <a:off x="3290888" y="21621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 Black" pitchFamily="34" charset="0"/>
                <a:hlinkClick r:id="rId8" action="ppaction://hlinksldjump"/>
              </a:rPr>
              <a:t>100</a:t>
            </a:r>
            <a:endParaRPr lang="en-US"/>
          </a:p>
        </p:txBody>
      </p:sp>
      <p:pic>
        <p:nvPicPr>
          <p:cNvPr id="2154" name="Picture 106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5825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55" name="Text Box 107"/>
          <p:cNvSpPr txBox="1">
            <a:spLocks noChangeArrowheads="1"/>
          </p:cNvSpPr>
          <p:nvPr/>
        </p:nvSpPr>
        <p:spPr bwMode="auto">
          <a:xfrm>
            <a:off x="4814888" y="21621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9" action="ppaction://hlinksldjump"/>
              </a:rPr>
              <a:t>100</a:t>
            </a:r>
            <a:endParaRPr lang="en-US"/>
          </a:p>
        </p:txBody>
      </p:sp>
      <p:pic>
        <p:nvPicPr>
          <p:cNvPr id="2156" name="Picture 108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83150" y="2543175"/>
            <a:ext cx="1028700" cy="200025"/>
          </a:xfrm>
          <a:prstGeom prst="rect">
            <a:avLst/>
          </a:prstGeom>
          <a:noFill/>
        </p:spPr>
      </p:pic>
      <p:pic>
        <p:nvPicPr>
          <p:cNvPr id="2157" name="Picture 109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825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58" name="Text Box 110"/>
          <p:cNvSpPr txBox="1">
            <a:spLocks noChangeArrowheads="1"/>
          </p:cNvSpPr>
          <p:nvPr/>
        </p:nvSpPr>
        <p:spPr bwMode="auto">
          <a:xfrm>
            <a:off x="6338888" y="21621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10" action="ppaction://hlinksldjump"/>
              </a:rPr>
              <a:t>100</a:t>
            </a:r>
            <a:endParaRPr lang="en-US"/>
          </a:p>
        </p:txBody>
      </p:sp>
      <p:pic>
        <p:nvPicPr>
          <p:cNvPr id="2159" name="Picture 111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7150" y="2543175"/>
            <a:ext cx="1028700" cy="200025"/>
          </a:xfrm>
          <a:prstGeom prst="rect">
            <a:avLst/>
          </a:prstGeom>
          <a:noFill/>
        </p:spPr>
      </p:pic>
      <p:pic>
        <p:nvPicPr>
          <p:cNvPr id="2160" name="Picture 112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3825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61" name="Text Box 113"/>
          <p:cNvSpPr txBox="1">
            <a:spLocks noChangeArrowheads="1"/>
          </p:cNvSpPr>
          <p:nvPr/>
        </p:nvSpPr>
        <p:spPr bwMode="auto">
          <a:xfrm>
            <a:off x="7862888" y="21621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11" action="ppaction://hlinksldjump"/>
              </a:rPr>
              <a:t>100</a:t>
            </a:r>
            <a:endParaRPr lang="en-US"/>
          </a:p>
        </p:txBody>
      </p:sp>
      <p:pic>
        <p:nvPicPr>
          <p:cNvPr id="2162" name="Picture 114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1150" y="2543175"/>
            <a:ext cx="1028700" cy="200025"/>
          </a:xfrm>
          <a:prstGeom prst="rect">
            <a:avLst/>
          </a:prstGeom>
          <a:noFill/>
        </p:spPr>
      </p:pic>
      <p:pic>
        <p:nvPicPr>
          <p:cNvPr id="2163" name="Picture 115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64" name="Text Box 116"/>
          <p:cNvSpPr txBox="1">
            <a:spLocks noChangeArrowheads="1"/>
          </p:cNvSpPr>
          <p:nvPr/>
        </p:nvSpPr>
        <p:spPr bwMode="auto">
          <a:xfrm>
            <a:off x="271463" y="31527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12" action="ppaction://hlinksldjump"/>
              </a:rPr>
              <a:t>200</a:t>
            </a:r>
            <a:endParaRPr lang="en-US"/>
          </a:p>
        </p:txBody>
      </p:sp>
      <p:pic>
        <p:nvPicPr>
          <p:cNvPr id="2165" name="Picture 117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9725" y="3533775"/>
            <a:ext cx="1028700" cy="200025"/>
          </a:xfrm>
          <a:prstGeom prst="rect">
            <a:avLst/>
          </a:prstGeom>
          <a:noFill/>
        </p:spPr>
      </p:pic>
      <p:pic>
        <p:nvPicPr>
          <p:cNvPr id="2166" name="Picture 118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7825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67" name="Text Box 119"/>
          <p:cNvSpPr txBox="1">
            <a:spLocks noChangeArrowheads="1"/>
          </p:cNvSpPr>
          <p:nvPr/>
        </p:nvSpPr>
        <p:spPr bwMode="auto">
          <a:xfrm>
            <a:off x="1766888" y="31527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13" action="ppaction://hlinksldjump"/>
              </a:rPr>
              <a:t>200</a:t>
            </a:r>
            <a:endParaRPr lang="en-US"/>
          </a:p>
        </p:txBody>
      </p:sp>
      <p:pic>
        <p:nvPicPr>
          <p:cNvPr id="2168" name="Picture 120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150" y="3533775"/>
            <a:ext cx="1028700" cy="200025"/>
          </a:xfrm>
          <a:prstGeom prst="rect">
            <a:avLst/>
          </a:prstGeom>
          <a:noFill/>
        </p:spPr>
      </p:pic>
      <p:pic>
        <p:nvPicPr>
          <p:cNvPr id="2169" name="Picture 121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1825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70" name="Text Box 122"/>
          <p:cNvSpPr txBox="1">
            <a:spLocks noChangeArrowheads="1"/>
          </p:cNvSpPr>
          <p:nvPr/>
        </p:nvSpPr>
        <p:spPr bwMode="auto">
          <a:xfrm>
            <a:off x="3290888" y="31527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14" action="ppaction://hlinksldjump"/>
              </a:rPr>
              <a:t>200</a:t>
            </a:r>
            <a:endParaRPr lang="en-US"/>
          </a:p>
        </p:txBody>
      </p:sp>
      <p:pic>
        <p:nvPicPr>
          <p:cNvPr id="2171" name="Picture 123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9150" y="3533775"/>
            <a:ext cx="1028700" cy="200025"/>
          </a:xfrm>
          <a:prstGeom prst="rect">
            <a:avLst/>
          </a:prstGeom>
          <a:noFill/>
        </p:spPr>
      </p:pic>
      <p:pic>
        <p:nvPicPr>
          <p:cNvPr id="2172" name="Picture 124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5825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73" name="Text Box 125"/>
          <p:cNvSpPr txBox="1">
            <a:spLocks noChangeArrowheads="1"/>
          </p:cNvSpPr>
          <p:nvPr/>
        </p:nvSpPr>
        <p:spPr bwMode="auto">
          <a:xfrm>
            <a:off x="4814888" y="31527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15" action="ppaction://hlinksldjump"/>
              </a:rPr>
              <a:t>200</a:t>
            </a:r>
            <a:endParaRPr lang="en-US"/>
          </a:p>
        </p:txBody>
      </p:sp>
      <p:pic>
        <p:nvPicPr>
          <p:cNvPr id="2174" name="Picture 126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83150" y="3533775"/>
            <a:ext cx="1028700" cy="200025"/>
          </a:xfrm>
          <a:prstGeom prst="rect">
            <a:avLst/>
          </a:prstGeom>
          <a:noFill/>
        </p:spPr>
      </p:pic>
      <p:pic>
        <p:nvPicPr>
          <p:cNvPr id="2175" name="Picture 127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825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76" name="Text Box 128"/>
          <p:cNvSpPr txBox="1">
            <a:spLocks noChangeArrowheads="1"/>
          </p:cNvSpPr>
          <p:nvPr/>
        </p:nvSpPr>
        <p:spPr bwMode="auto">
          <a:xfrm>
            <a:off x="6338888" y="31527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16" action="ppaction://hlinksldjump"/>
              </a:rPr>
              <a:t>200</a:t>
            </a:r>
            <a:endParaRPr lang="en-US"/>
          </a:p>
        </p:txBody>
      </p:sp>
      <p:pic>
        <p:nvPicPr>
          <p:cNvPr id="2177" name="Picture 129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7150" y="3533775"/>
            <a:ext cx="1028700" cy="200025"/>
          </a:xfrm>
          <a:prstGeom prst="rect">
            <a:avLst/>
          </a:prstGeom>
          <a:noFill/>
        </p:spPr>
      </p:pic>
      <p:pic>
        <p:nvPicPr>
          <p:cNvPr id="2178" name="Picture 130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3825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79" name="Text Box 131"/>
          <p:cNvSpPr txBox="1">
            <a:spLocks noChangeArrowheads="1"/>
          </p:cNvSpPr>
          <p:nvPr/>
        </p:nvSpPr>
        <p:spPr bwMode="auto">
          <a:xfrm>
            <a:off x="7862888" y="31527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17" action="ppaction://hlinksldjump"/>
              </a:rPr>
              <a:t>200</a:t>
            </a:r>
            <a:endParaRPr lang="en-US"/>
          </a:p>
        </p:txBody>
      </p:sp>
      <p:pic>
        <p:nvPicPr>
          <p:cNvPr id="2180" name="Picture 132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1150" y="3533775"/>
            <a:ext cx="1028700" cy="200025"/>
          </a:xfrm>
          <a:prstGeom prst="rect">
            <a:avLst/>
          </a:prstGeom>
          <a:noFill/>
        </p:spPr>
      </p:pic>
      <p:pic>
        <p:nvPicPr>
          <p:cNvPr id="2181" name="Picture 133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82" name="Text Box 134"/>
          <p:cNvSpPr txBox="1">
            <a:spLocks noChangeArrowheads="1"/>
          </p:cNvSpPr>
          <p:nvPr/>
        </p:nvSpPr>
        <p:spPr bwMode="auto">
          <a:xfrm>
            <a:off x="271463" y="41433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18" action="ppaction://hlinksldjump"/>
              </a:rPr>
              <a:t>300</a:t>
            </a:r>
            <a:endParaRPr lang="en-US"/>
          </a:p>
        </p:txBody>
      </p:sp>
      <p:pic>
        <p:nvPicPr>
          <p:cNvPr id="2183" name="Picture 135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9725" y="4524375"/>
            <a:ext cx="1028700" cy="200025"/>
          </a:xfrm>
          <a:prstGeom prst="rect">
            <a:avLst/>
          </a:prstGeom>
          <a:noFill/>
        </p:spPr>
      </p:pic>
      <p:pic>
        <p:nvPicPr>
          <p:cNvPr id="2184" name="Picture 136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7825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85" name="Text Box 137"/>
          <p:cNvSpPr txBox="1">
            <a:spLocks noChangeArrowheads="1"/>
          </p:cNvSpPr>
          <p:nvPr/>
        </p:nvSpPr>
        <p:spPr bwMode="auto">
          <a:xfrm>
            <a:off x="1766888" y="41433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19" action="ppaction://hlinksldjump"/>
              </a:rPr>
              <a:t>300</a:t>
            </a:r>
            <a:endParaRPr lang="en-US"/>
          </a:p>
        </p:txBody>
      </p:sp>
      <p:pic>
        <p:nvPicPr>
          <p:cNvPr id="2186" name="Picture 138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150" y="4524375"/>
            <a:ext cx="1028700" cy="200025"/>
          </a:xfrm>
          <a:prstGeom prst="rect">
            <a:avLst/>
          </a:prstGeom>
          <a:noFill/>
        </p:spPr>
      </p:pic>
      <p:pic>
        <p:nvPicPr>
          <p:cNvPr id="2187" name="Picture 139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1825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88" name="Text Box 140"/>
          <p:cNvSpPr txBox="1">
            <a:spLocks noChangeArrowheads="1"/>
          </p:cNvSpPr>
          <p:nvPr/>
        </p:nvSpPr>
        <p:spPr bwMode="auto">
          <a:xfrm>
            <a:off x="3290888" y="41433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20" action="ppaction://hlinksldjump"/>
              </a:rPr>
              <a:t>300</a:t>
            </a:r>
            <a:endParaRPr lang="en-US"/>
          </a:p>
        </p:txBody>
      </p:sp>
      <p:pic>
        <p:nvPicPr>
          <p:cNvPr id="2189" name="Picture 141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9150" y="4524375"/>
            <a:ext cx="1028700" cy="200025"/>
          </a:xfrm>
          <a:prstGeom prst="rect">
            <a:avLst/>
          </a:prstGeom>
          <a:noFill/>
        </p:spPr>
      </p:pic>
      <p:pic>
        <p:nvPicPr>
          <p:cNvPr id="2190" name="Picture 142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5825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91" name="Text Box 143"/>
          <p:cNvSpPr txBox="1">
            <a:spLocks noChangeArrowheads="1"/>
          </p:cNvSpPr>
          <p:nvPr/>
        </p:nvSpPr>
        <p:spPr bwMode="auto">
          <a:xfrm>
            <a:off x="4814888" y="41433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21" action="ppaction://hlinksldjump"/>
              </a:rPr>
              <a:t>300</a:t>
            </a:r>
            <a:endParaRPr lang="en-US"/>
          </a:p>
        </p:txBody>
      </p:sp>
      <p:pic>
        <p:nvPicPr>
          <p:cNvPr id="2192" name="Picture 144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83150" y="4524375"/>
            <a:ext cx="1028700" cy="200025"/>
          </a:xfrm>
          <a:prstGeom prst="rect">
            <a:avLst/>
          </a:prstGeom>
          <a:noFill/>
        </p:spPr>
      </p:pic>
      <p:pic>
        <p:nvPicPr>
          <p:cNvPr id="2193" name="Picture 145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825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94" name="Text Box 146"/>
          <p:cNvSpPr txBox="1">
            <a:spLocks noChangeArrowheads="1"/>
          </p:cNvSpPr>
          <p:nvPr/>
        </p:nvSpPr>
        <p:spPr bwMode="auto">
          <a:xfrm>
            <a:off x="6338888" y="41433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22" action="ppaction://hlinksldjump"/>
              </a:rPr>
              <a:t>300</a:t>
            </a:r>
            <a:endParaRPr lang="en-US"/>
          </a:p>
        </p:txBody>
      </p:sp>
      <p:pic>
        <p:nvPicPr>
          <p:cNvPr id="2195" name="Picture 147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7150" y="4524375"/>
            <a:ext cx="1028700" cy="200025"/>
          </a:xfrm>
          <a:prstGeom prst="rect">
            <a:avLst/>
          </a:prstGeom>
          <a:noFill/>
        </p:spPr>
      </p:pic>
      <p:pic>
        <p:nvPicPr>
          <p:cNvPr id="2196" name="Picture 148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3825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97" name="Text Box 149"/>
          <p:cNvSpPr txBox="1">
            <a:spLocks noChangeArrowheads="1"/>
          </p:cNvSpPr>
          <p:nvPr/>
        </p:nvSpPr>
        <p:spPr bwMode="auto">
          <a:xfrm>
            <a:off x="7862888" y="41433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23" action="ppaction://hlinksldjump"/>
              </a:rPr>
              <a:t>300</a:t>
            </a:r>
            <a:endParaRPr lang="en-US"/>
          </a:p>
        </p:txBody>
      </p:sp>
      <p:pic>
        <p:nvPicPr>
          <p:cNvPr id="2198" name="Picture 150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1150" y="4524375"/>
            <a:ext cx="1028700" cy="200025"/>
          </a:xfrm>
          <a:prstGeom prst="rect">
            <a:avLst/>
          </a:prstGeom>
          <a:noFill/>
        </p:spPr>
      </p:pic>
      <p:pic>
        <p:nvPicPr>
          <p:cNvPr id="2199" name="Picture 151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00" name="Text Box 152"/>
          <p:cNvSpPr txBox="1">
            <a:spLocks noChangeArrowheads="1"/>
          </p:cNvSpPr>
          <p:nvPr/>
        </p:nvSpPr>
        <p:spPr bwMode="auto">
          <a:xfrm>
            <a:off x="271463" y="51339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24" action="ppaction://hlinksldjump"/>
              </a:rPr>
              <a:t>400</a:t>
            </a:r>
            <a:endParaRPr lang="en-US"/>
          </a:p>
        </p:txBody>
      </p:sp>
      <p:pic>
        <p:nvPicPr>
          <p:cNvPr id="2201" name="Picture 153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9725" y="5514975"/>
            <a:ext cx="1028700" cy="200025"/>
          </a:xfrm>
          <a:prstGeom prst="rect">
            <a:avLst/>
          </a:prstGeom>
          <a:noFill/>
        </p:spPr>
      </p:pic>
      <p:pic>
        <p:nvPicPr>
          <p:cNvPr id="2202" name="Picture 154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7825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03" name="Text Box 155"/>
          <p:cNvSpPr txBox="1">
            <a:spLocks noChangeArrowheads="1"/>
          </p:cNvSpPr>
          <p:nvPr/>
        </p:nvSpPr>
        <p:spPr bwMode="auto">
          <a:xfrm>
            <a:off x="1766888" y="51339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25" action="ppaction://hlinksldjump"/>
              </a:rPr>
              <a:t>400</a:t>
            </a:r>
            <a:endParaRPr lang="en-US"/>
          </a:p>
        </p:txBody>
      </p:sp>
      <p:pic>
        <p:nvPicPr>
          <p:cNvPr id="2204" name="Picture 156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150" y="5514975"/>
            <a:ext cx="1028700" cy="200025"/>
          </a:xfrm>
          <a:prstGeom prst="rect">
            <a:avLst/>
          </a:prstGeom>
          <a:noFill/>
        </p:spPr>
      </p:pic>
      <p:pic>
        <p:nvPicPr>
          <p:cNvPr id="2205" name="Picture 157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1825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06" name="Text Box 158"/>
          <p:cNvSpPr txBox="1">
            <a:spLocks noChangeArrowheads="1"/>
          </p:cNvSpPr>
          <p:nvPr/>
        </p:nvSpPr>
        <p:spPr bwMode="auto">
          <a:xfrm>
            <a:off x="3290888" y="51339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26" action="ppaction://hlinksldjump"/>
              </a:rPr>
              <a:t>400</a:t>
            </a:r>
            <a:endParaRPr lang="en-US"/>
          </a:p>
        </p:txBody>
      </p:sp>
      <p:pic>
        <p:nvPicPr>
          <p:cNvPr id="2207" name="Picture 159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9150" y="5514975"/>
            <a:ext cx="1028700" cy="200025"/>
          </a:xfrm>
          <a:prstGeom prst="rect">
            <a:avLst/>
          </a:prstGeom>
          <a:noFill/>
        </p:spPr>
      </p:pic>
      <p:pic>
        <p:nvPicPr>
          <p:cNvPr id="2208" name="Picture 160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5825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09" name="Text Box 161"/>
          <p:cNvSpPr txBox="1">
            <a:spLocks noChangeArrowheads="1"/>
          </p:cNvSpPr>
          <p:nvPr/>
        </p:nvSpPr>
        <p:spPr bwMode="auto">
          <a:xfrm>
            <a:off x="4814888" y="51339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27" action="ppaction://hlinksldjump"/>
              </a:rPr>
              <a:t>400</a:t>
            </a:r>
            <a:endParaRPr lang="en-US"/>
          </a:p>
        </p:txBody>
      </p:sp>
      <p:pic>
        <p:nvPicPr>
          <p:cNvPr id="2210" name="Picture 162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83150" y="5514975"/>
            <a:ext cx="1028700" cy="200025"/>
          </a:xfrm>
          <a:prstGeom prst="rect">
            <a:avLst/>
          </a:prstGeom>
          <a:noFill/>
        </p:spPr>
      </p:pic>
      <p:pic>
        <p:nvPicPr>
          <p:cNvPr id="2211" name="Picture 163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825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12" name="Text Box 164"/>
          <p:cNvSpPr txBox="1">
            <a:spLocks noChangeArrowheads="1"/>
          </p:cNvSpPr>
          <p:nvPr/>
        </p:nvSpPr>
        <p:spPr bwMode="auto">
          <a:xfrm>
            <a:off x="6338888" y="51339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28" action="ppaction://hlinksldjump"/>
              </a:rPr>
              <a:t>400</a:t>
            </a:r>
            <a:endParaRPr lang="en-US"/>
          </a:p>
        </p:txBody>
      </p:sp>
      <p:pic>
        <p:nvPicPr>
          <p:cNvPr id="2213" name="Picture 165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7150" y="5514975"/>
            <a:ext cx="1028700" cy="200025"/>
          </a:xfrm>
          <a:prstGeom prst="rect">
            <a:avLst/>
          </a:prstGeom>
          <a:noFill/>
        </p:spPr>
      </p:pic>
      <p:pic>
        <p:nvPicPr>
          <p:cNvPr id="2214" name="Picture 166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3825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15" name="Text Box 167"/>
          <p:cNvSpPr txBox="1">
            <a:spLocks noChangeArrowheads="1"/>
          </p:cNvSpPr>
          <p:nvPr/>
        </p:nvSpPr>
        <p:spPr bwMode="auto">
          <a:xfrm>
            <a:off x="7862888" y="5133975"/>
            <a:ext cx="1058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 Black" pitchFamily="34" charset="0"/>
                <a:hlinkClick r:id="rId29" action="ppaction://hlinksldjump"/>
              </a:rPr>
              <a:t>400</a:t>
            </a:r>
            <a:endParaRPr lang="en-US"/>
          </a:p>
        </p:txBody>
      </p:sp>
      <p:pic>
        <p:nvPicPr>
          <p:cNvPr id="2216" name="Picture 168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1150" y="5514975"/>
            <a:ext cx="1028700" cy="200025"/>
          </a:xfrm>
          <a:prstGeom prst="rect">
            <a:avLst/>
          </a:prstGeom>
          <a:noFill/>
        </p:spPr>
      </p:pic>
      <p:pic>
        <p:nvPicPr>
          <p:cNvPr id="2235" name="Picture 187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238" name="Picture 190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7825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241" name="Picture 193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1825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244" name="Picture 196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5825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247" name="Picture 199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825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250" name="Picture 202" descr="scree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3825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53" name="Text Box 205"/>
          <p:cNvSpPr txBox="1">
            <a:spLocks noChangeArrowheads="1"/>
          </p:cNvSpPr>
          <p:nvPr/>
        </p:nvSpPr>
        <p:spPr bwMode="auto">
          <a:xfrm>
            <a:off x="76200" y="1219200"/>
            <a:ext cx="144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smtClean="0">
                <a:solidFill>
                  <a:schemeClr val="bg1"/>
                </a:solidFill>
                <a:latin typeface="Arial Black" pitchFamily="34" charset="0"/>
              </a:rPr>
              <a:t>ÓSMOSIS</a:t>
            </a:r>
            <a:endParaRPr lang="en-US" sz="12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255" name="Text Box 207"/>
          <p:cNvSpPr txBox="1">
            <a:spLocks noChangeArrowheads="1"/>
          </p:cNvSpPr>
          <p:nvPr/>
        </p:nvSpPr>
        <p:spPr bwMode="auto">
          <a:xfrm>
            <a:off x="3124200" y="1152436"/>
            <a:ext cx="14478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Arial Black" pitchFamily="34" charset="0"/>
              </a:rPr>
              <a:t>ATP </a:t>
            </a:r>
          </a:p>
          <a:p>
            <a:r>
              <a:rPr lang="en-US" sz="1100" smtClean="0">
                <a:solidFill>
                  <a:schemeClr val="bg1"/>
                </a:solidFill>
                <a:latin typeface="Arial Black" pitchFamily="34" charset="0"/>
              </a:rPr>
              <a:t>Y </a:t>
            </a:r>
          </a:p>
          <a:p>
            <a:r>
              <a:rPr lang="en-US" sz="1100" smtClean="0">
                <a:solidFill>
                  <a:schemeClr val="bg1"/>
                </a:solidFill>
                <a:latin typeface="Arial Black" pitchFamily="34" charset="0"/>
              </a:rPr>
              <a:t>ENZIMAS</a:t>
            </a:r>
            <a:endParaRPr lang="en-US" sz="11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256" name="Text Box 208"/>
          <p:cNvSpPr txBox="1">
            <a:spLocks noChangeArrowheads="1"/>
          </p:cNvSpPr>
          <p:nvPr/>
        </p:nvSpPr>
        <p:spPr bwMode="auto">
          <a:xfrm>
            <a:off x="4648200" y="1219200"/>
            <a:ext cx="144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 smtClean="0">
                <a:solidFill>
                  <a:schemeClr val="bg1"/>
                </a:solidFill>
                <a:latin typeface="Arial Black" pitchFamily="34" charset="0"/>
              </a:rPr>
              <a:t>FOTOSÍNTESIS</a:t>
            </a:r>
            <a:endParaRPr lang="en-US" sz="11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257" name="Text Box 209"/>
          <p:cNvSpPr txBox="1">
            <a:spLocks noChangeArrowheads="1"/>
          </p:cNvSpPr>
          <p:nvPr/>
        </p:nvSpPr>
        <p:spPr bwMode="auto">
          <a:xfrm>
            <a:off x="6172200" y="1219200"/>
            <a:ext cx="1447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smtClean="0">
                <a:solidFill>
                  <a:schemeClr val="bg1"/>
                </a:solidFill>
                <a:latin typeface="Arial Black" pitchFamily="34" charset="0"/>
              </a:rPr>
              <a:t>RESPIRACIÓN</a:t>
            </a:r>
            <a:endParaRPr lang="en-US" sz="12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258" name="Text Box 210"/>
          <p:cNvSpPr txBox="1">
            <a:spLocks noChangeArrowheads="1"/>
          </p:cNvSpPr>
          <p:nvPr/>
        </p:nvSpPr>
        <p:spPr bwMode="auto">
          <a:xfrm>
            <a:off x="7696200" y="1143000"/>
            <a:ext cx="144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smtClean="0">
                <a:solidFill>
                  <a:schemeClr val="bg1"/>
                </a:solidFill>
                <a:latin typeface="Arial Black" pitchFamily="34" charset="0"/>
              </a:rPr>
              <a:t>MÁS METABOLISMO</a:t>
            </a:r>
            <a:endParaRPr lang="en-US" sz="120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2265" name="Picture 217" descr="applause">
            <a:hlinkClick r:id="" action="ppaction://noaction">
              <a:snd r:embed="rId30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76200" y="288925"/>
            <a:ext cx="914400" cy="549275"/>
          </a:xfrm>
          <a:prstGeom prst="rect">
            <a:avLst/>
          </a:prstGeom>
          <a:noFill/>
        </p:spPr>
      </p:pic>
      <p:graphicFrame>
        <p:nvGraphicFramePr>
          <p:cNvPr id="2267" name="Object 219">
            <a:hlinkClick r:id="" action="ppaction://noaction"/>
          </p:cNvPr>
          <p:cNvGraphicFramePr>
            <a:graphicFrameLocks noChangeAspect="1"/>
          </p:cNvGraphicFramePr>
          <p:nvPr/>
        </p:nvGraphicFramePr>
        <p:xfrm>
          <a:off x="7924800" y="228600"/>
          <a:ext cx="1009650" cy="542925"/>
        </p:xfrm>
        <a:graphic>
          <a:graphicData uri="http://schemas.openxmlformats.org/presentationml/2006/ole">
            <p:oleObj spid="_x0000_s2267" name="Bitmap Image" r:id="rId32" imgW="1009791" imgH="542857" progId="PBrush">
              <p:embed/>
            </p:oleObj>
          </a:graphicData>
        </a:graphic>
      </p:graphicFrame>
      <p:sp>
        <p:nvSpPr>
          <p:cNvPr id="2268" name="WordArt 220"/>
          <p:cNvSpPr>
            <a:spLocks noChangeArrowheads="1" noChangeShapeType="1" noTextEdit="1"/>
          </p:cNvSpPr>
          <p:nvPr/>
        </p:nvSpPr>
        <p:spPr bwMode="auto">
          <a:xfrm>
            <a:off x="1371600" y="228600"/>
            <a:ext cx="60198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"/>
              <a:lightRig rig="legacyNormal3" dir="b"/>
            </a:scene3d>
            <a:sp3d extrusionH="887400" prstMaterial="legacyMetal">
              <a:extrusionClr>
                <a:srgbClr val="FFFFFF"/>
              </a:extrusionClr>
            </a:sp3d>
          </a:bodyPr>
          <a:lstStyle/>
          <a:p>
            <a:r>
              <a:rPr lang="es-ES" sz="9600" kern="10" spc="-48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EAEAEA"/>
                    </a:gs>
                    <a:gs pos="17999">
                      <a:srgbClr val="777777"/>
                    </a:gs>
                    <a:gs pos="31000">
                      <a:srgbClr val="292929"/>
                    </a:gs>
                    <a:gs pos="33000">
                      <a:srgbClr val="B2B2B2"/>
                    </a:gs>
                    <a:gs pos="37000">
                      <a:srgbClr val="FFFFFF"/>
                    </a:gs>
                    <a:gs pos="78999">
                      <a:srgbClr val="5F5F5F"/>
                    </a:gs>
                    <a:gs pos="87000">
                      <a:srgbClr val="5F5F5F"/>
                    </a:gs>
                    <a:gs pos="100000">
                      <a:srgbClr val="CBCBCB"/>
                    </a:gs>
                  </a:gsLst>
                  <a:lin ang="18900000" scaled="1"/>
                </a:gradFill>
                <a:latin typeface="Arial Black"/>
              </a:rPr>
              <a:t>Jeopardy</a:t>
            </a:r>
          </a:p>
        </p:txBody>
      </p:sp>
      <p:sp>
        <p:nvSpPr>
          <p:cNvPr id="108" name="Text Box 205"/>
          <p:cNvSpPr txBox="1">
            <a:spLocks noChangeArrowheads="1"/>
          </p:cNvSpPr>
          <p:nvPr/>
        </p:nvSpPr>
        <p:spPr bwMode="auto">
          <a:xfrm>
            <a:off x="1600200" y="1219200"/>
            <a:ext cx="144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smtClean="0">
                <a:solidFill>
                  <a:schemeClr val="bg1"/>
                </a:solidFill>
                <a:latin typeface="Arial Black" pitchFamily="34" charset="0"/>
              </a:rPr>
              <a:t>TRANSPORTE </a:t>
            </a:r>
          </a:p>
          <a:p>
            <a:r>
              <a:rPr lang="en-US" sz="1200" smtClean="0">
                <a:solidFill>
                  <a:schemeClr val="bg1"/>
                </a:solidFill>
                <a:latin typeface="Arial Black" pitchFamily="34" charset="0"/>
              </a:rPr>
              <a:t>CELULAR</a:t>
            </a:r>
            <a:endParaRPr lang="en-US" sz="120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057400" y="2263914"/>
            <a:ext cx="6705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4000" smtClean="0">
                <a:solidFill>
                  <a:schemeClr val="bg1"/>
                </a:solidFill>
              </a:rPr>
              <a:t>¿Qué es la ósmosis?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205788" y="6400800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A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228600" y="381000"/>
            <a:ext cx="8991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smtClean="0">
                <a:solidFill>
                  <a:schemeClr val="bg1"/>
                </a:solidFill>
              </a:rPr>
              <a:t>La  ÓSMOSIS es el paso del disolvente  (H</a:t>
            </a:r>
            <a:r>
              <a:rPr lang="en-US" sz="2000" smtClean="0">
                <a:solidFill>
                  <a:schemeClr val="bg1"/>
                </a:solidFill>
              </a:rPr>
              <a:t>2</a:t>
            </a:r>
            <a:r>
              <a:rPr lang="en-US" sz="3200" smtClean="0">
                <a:solidFill>
                  <a:schemeClr val="bg1"/>
                </a:solidFill>
              </a:rPr>
              <a:t>O)           a través de una membrana semipermeable desde         el medio más concentrado al menos concentrado.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8205788" y="6400800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A 100</a:t>
            </a:r>
            <a:endParaRPr lang="en-US"/>
          </a:p>
        </p:txBody>
      </p:sp>
      <p:pic>
        <p:nvPicPr>
          <p:cNvPr id="98306" name="Picture 2" descr="http://upload.wikimedia.org/wikipedia/commons/d/d0/Osmose2-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286000"/>
            <a:ext cx="5638800" cy="423715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7848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smtClean="0">
                <a:solidFill>
                  <a:schemeClr val="bg1"/>
                </a:solidFill>
              </a:rPr>
              <a:t>Si hablamos estrictamente de ÓSMOSIS ¿qué pasará en la siguiente imagen?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A 200</a:t>
            </a:r>
            <a:endParaRPr lang="en-US"/>
          </a:p>
        </p:txBody>
      </p:sp>
      <p:pic>
        <p:nvPicPr>
          <p:cNvPr id="6" name="Picture 2" descr="http://www.revisescience.co.uk/2010/images/0911osmosisani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905000"/>
            <a:ext cx="4762500" cy="381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371600" y="152400"/>
            <a:ext cx="6324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smtClean="0">
                <a:solidFill>
                  <a:schemeClr val="bg1"/>
                </a:solidFill>
              </a:rPr>
              <a:t>Las moléculas de agua se moverán en este sentido: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A 200</a:t>
            </a:r>
            <a:endParaRPr lang="en-US"/>
          </a:p>
        </p:txBody>
      </p:sp>
      <p:pic>
        <p:nvPicPr>
          <p:cNvPr id="82946" name="Picture 2" descr="http://www.revisescience.co.uk/2010/images/0911osmosisani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905000"/>
            <a:ext cx="4762500" cy="3810000"/>
          </a:xfrm>
          <a:prstGeom prst="rect">
            <a:avLst/>
          </a:prstGeom>
          <a:noFill/>
        </p:spPr>
      </p:pic>
      <p:sp>
        <p:nvSpPr>
          <p:cNvPr id="6" name="5 Flecha derecha"/>
          <p:cNvSpPr/>
          <p:nvPr/>
        </p:nvSpPr>
        <p:spPr bwMode="auto">
          <a:xfrm>
            <a:off x="3276600" y="3124200"/>
            <a:ext cx="3124200" cy="762000"/>
          </a:xfrm>
          <a:prstGeom prst="rightArrow">
            <a:avLst/>
          </a:prstGeom>
          <a:gradFill rotWithShape="0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1"/>
          </a:gradFill>
          <a:ln w="57150" cap="flat" cmpd="sng" algn="ctr">
            <a:solidFill>
              <a:srgbClr val="E462BC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legacyPerspectiveTopLeft"/>
            <a:lightRig rig="legacyNormal3" dir="r"/>
          </a:scene3d>
          <a:sp3d extrusionH="201600" prstMaterial="legacyMetal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143000" y="2293203"/>
            <a:ext cx="891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4800" b="1" smtClean="0">
                <a:solidFill>
                  <a:schemeClr val="bg1"/>
                </a:solidFill>
              </a:rPr>
              <a:t>¿Qué es la plasmólisis?</a:t>
            </a:r>
            <a:endParaRPr lang="en-US" sz="4800" b="1">
              <a:solidFill>
                <a:schemeClr val="bg1"/>
              </a:solidFill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A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A 300</a:t>
            </a:r>
            <a:endParaRPr lang="en-US"/>
          </a:p>
        </p:txBody>
      </p:sp>
      <p:pic>
        <p:nvPicPr>
          <p:cNvPr id="94210" name="Picture 2" descr="http://images.slideplayer.es/2/315478/slides/slide_19.jpg"/>
          <p:cNvPicPr>
            <a:picLocks noChangeAspect="1" noChangeArrowheads="1"/>
          </p:cNvPicPr>
          <p:nvPr/>
        </p:nvPicPr>
        <p:blipFill>
          <a:blip r:embed="rId3" cstate="print"/>
          <a:srcRect l="4452" t="18345" r="4159" b="42311"/>
          <a:stretch>
            <a:fillRect/>
          </a:stretch>
        </p:blipFill>
        <p:spPr bwMode="auto">
          <a:xfrm>
            <a:off x="381000" y="3048000"/>
            <a:ext cx="8490857" cy="2743200"/>
          </a:xfrm>
          <a:prstGeom prst="rect">
            <a:avLst/>
          </a:prstGeom>
          <a:noFill/>
        </p:spPr>
      </p:pic>
      <p:pic>
        <p:nvPicPr>
          <p:cNvPr id="94214" name="Picture 6" descr="http://www.maph49.galeon.com/memb1/Hyp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57200"/>
            <a:ext cx="3657600" cy="221566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304800" y="1143000"/>
            <a:ext cx="86106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600" smtClean="0">
                <a:solidFill>
                  <a:schemeClr val="bg1"/>
                </a:solidFill>
              </a:rPr>
              <a:t>Explica qué pasará en un </a:t>
            </a:r>
            <a:r>
              <a:rPr lang="en-US" sz="4000" u="sng" smtClean="0">
                <a:solidFill>
                  <a:schemeClr val="bg1"/>
                </a:solidFill>
              </a:rPr>
              <a:t>medio hipotónico:</a:t>
            </a:r>
          </a:p>
          <a:p>
            <a:pPr algn="l"/>
            <a:r>
              <a:rPr lang="en-US" sz="4000" u="sng" smtClean="0">
                <a:solidFill>
                  <a:schemeClr val="bg1"/>
                </a:solidFill>
              </a:rPr>
              <a:t> 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3600" smtClean="0">
                <a:solidFill>
                  <a:schemeClr val="bg1"/>
                </a:solidFill>
              </a:rPr>
              <a:t>  a un hematíe/eritrocito/glóbulo rojo</a:t>
            </a:r>
          </a:p>
          <a:p>
            <a:pPr lvl="2" algn="l"/>
            <a:endParaRPr lang="en-US" sz="3600" smtClean="0">
              <a:solidFill>
                <a:schemeClr val="bg1"/>
              </a:solidFill>
            </a:endParaRPr>
          </a:p>
          <a:p>
            <a:pPr lvl="2" algn="l">
              <a:buFont typeface="Arial" pitchFamily="34" charset="0"/>
              <a:buChar char="•"/>
            </a:pPr>
            <a:r>
              <a:rPr lang="en-US" sz="3600" smtClean="0">
                <a:solidFill>
                  <a:schemeClr val="bg1"/>
                </a:solidFill>
              </a:rPr>
              <a:t>  a una célula vegetal</a:t>
            </a:r>
          </a:p>
          <a:p>
            <a:pPr algn="l"/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A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A 400</a:t>
            </a:r>
            <a:endParaRPr lang="en-US"/>
          </a:p>
        </p:txBody>
      </p:sp>
      <p:pic>
        <p:nvPicPr>
          <p:cNvPr id="5" name="Picture 2" descr="http://images.slideplayer.es/2/170514/slides/slide_8.jpg"/>
          <p:cNvPicPr>
            <a:picLocks noChangeAspect="1" noChangeArrowheads="1"/>
          </p:cNvPicPr>
          <p:nvPr/>
        </p:nvPicPr>
        <p:blipFill>
          <a:blip r:embed="rId3" cstate="print"/>
          <a:srcRect l="5285" t="14084" r="28127"/>
          <a:stretch>
            <a:fillRect/>
          </a:stretch>
        </p:blipFill>
        <p:spPr bwMode="auto">
          <a:xfrm>
            <a:off x="2438400" y="2590799"/>
            <a:ext cx="4114800" cy="3984172"/>
          </a:xfrm>
          <a:prstGeom prst="rect">
            <a:avLst/>
          </a:prstGeom>
          <a:noFill/>
        </p:spPr>
      </p:pic>
      <p:pic>
        <p:nvPicPr>
          <p:cNvPr id="92162" name="Picture 2" descr="http://www.maph49.galeon.com/memb1/Tonic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152400"/>
            <a:ext cx="5638800" cy="2221739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A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A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57200" y="115669"/>
            <a:ext cx="8610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600" smtClean="0">
                <a:solidFill>
                  <a:schemeClr val="bg1"/>
                </a:solidFill>
              </a:rPr>
              <a:t>¿Qué puedes afirmar acerca de esta imagen?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B 100</a:t>
            </a:r>
            <a:endParaRPr lang="en-US"/>
          </a:p>
        </p:txBody>
      </p:sp>
      <p:pic>
        <p:nvPicPr>
          <p:cNvPr id="5" name="Picture 2" descr="http://ragilgoblog.files.wordpress.com/2013/09/diffusion.gif"/>
          <p:cNvPicPr>
            <a:picLocks noChangeAspect="1" noChangeArrowheads="1"/>
          </p:cNvPicPr>
          <p:nvPr/>
        </p:nvPicPr>
        <p:blipFill>
          <a:blip r:embed="rId3" cstate="print"/>
          <a:srcRect b="17278"/>
          <a:stretch>
            <a:fillRect/>
          </a:stretch>
        </p:blipFill>
        <p:spPr bwMode="auto">
          <a:xfrm>
            <a:off x="283553" y="1143000"/>
            <a:ext cx="8608927" cy="4742656"/>
          </a:xfrm>
          <a:prstGeom prst="rect">
            <a:avLst/>
          </a:prstGeom>
          <a:noFill/>
        </p:spPr>
      </p:pic>
      <p:cxnSp>
        <p:nvCxnSpPr>
          <p:cNvPr id="6" name="5 Conector recto de flecha"/>
          <p:cNvCxnSpPr/>
          <p:nvPr/>
        </p:nvCxnSpPr>
        <p:spPr>
          <a:xfrm flipH="1">
            <a:off x="3779912" y="2699792"/>
            <a:ext cx="3312368" cy="1152128"/>
          </a:xfrm>
          <a:prstGeom prst="straightConnector1">
            <a:avLst/>
          </a:prstGeom>
          <a:ln w="1174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88392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smtClean="0">
                <a:solidFill>
                  <a:schemeClr val="bg1"/>
                </a:solidFill>
              </a:rPr>
              <a:t>El proceso simula la DIFUSIÓN porque lo que atraviesa la membrana son los solutos no el H</a:t>
            </a:r>
            <a:r>
              <a:rPr lang="en-US" sz="1600" smtClean="0">
                <a:solidFill>
                  <a:schemeClr val="bg1"/>
                </a:solidFill>
              </a:rPr>
              <a:t>2</a:t>
            </a:r>
            <a:r>
              <a:rPr lang="en-US" sz="2800" smtClean="0">
                <a:solidFill>
                  <a:schemeClr val="bg1"/>
                </a:solidFill>
              </a:rPr>
              <a:t>O.  Es EN CONTRA DE GRADIENTE así que requiere energía (ATP). Es transporte activo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B 100</a:t>
            </a:r>
            <a:endParaRPr lang="en-US"/>
          </a:p>
        </p:txBody>
      </p:sp>
      <p:pic>
        <p:nvPicPr>
          <p:cNvPr id="5" name="Picture 2" descr="http://ragilgoblog.files.wordpress.com/2013/09/diffusion.gif"/>
          <p:cNvPicPr>
            <a:picLocks noChangeAspect="1" noChangeArrowheads="1"/>
          </p:cNvPicPr>
          <p:nvPr/>
        </p:nvPicPr>
        <p:blipFill>
          <a:blip r:embed="rId3" cstate="print"/>
          <a:srcRect b="17278"/>
          <a:stretch>
            <a:fillRect/>
          </a:stretch>
        </p:blipFill>
        <p:spPr bwMode="auto">
          <a:xfrm>
            <a:off x="283553" y="1658144"/>
            <a:ext cx="8608927" cy="4742656"/>
          </a:xfrm>
          <a:prstGeom prst="rect">
            <a:avLst/>
          </a:prstGeom>
          <a:noFill/>
        </p:spPr>
      </p:pic>
      <p:cxnSp>
        <p:nvCxnSpPr>
          <p:cNvPr id="6" name="5 Conector recto de flecha"/>
          <p:cNvCxnSpPr/>
          <p:nvPr/>
        </p:nvCxnSpPr>
        <p:spPr>
          <a:xfrm flipH="1">
            <a:off x="3779912" y="3214936"/>
            <a:ext cx="3312368" cy="1152128"/>
          </a:xfrm>
          <a:prstGeom prst="straightConnector1">
            <a:avLst/>
          </a:prstGeom>
          <a:ln w="1174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762000" y="990600"/>
            <a:ext cx="8001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600" smtClean="0">
                <a:solidFill>
                  <a:schemeClr val="bg1"/>
                </a:solidFill>
              </a:rPr>
              <a:t>¿Cómo pasarán las moléculas de O</a:t>
            </a:r>
            <a:r>
              <a:rPr lang="en-US" sz="2000" smtClean="0">
                <a:solidFill>
                  <a:schemeClr val="bg1"/>
                </a:solidFill>
              </a:rPr>
              <a:t>2</a:t>
            </a:r>
            <a:r>
              <a:rPr lang="en-US" sz="3600" smtClean="0">
                <a:solidFill>
                  <a:schemeClr val="bg1"/>
                </a:solidFill>
              </a:rPr>
              <a:t> y CO</a:t>
            </a:r>
            <a:r>
              <a:rPr lang="en-US" sz="2000" smtClean="0">
                <a:solidFill>
                  <a:schemeClr val="bg1"/>
                </a:solidFill>
              </a:rPr>
              <a:t>2</a:t>
            </a:r>
            <a:r>
              <a:rPr lang="en-US" sz="3600" smtClean="0">
                <a:solidFill>
                  <a:schemeClr val="bg1"/>
                </a:solidFill>
              </a:rPr>
              <a:t> a través de la membrana plasmática?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B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228600" y="0"/>
            <a:ext cx="845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smtClean="0">
                <a:solidFill>
                  <a:schemeClr val="bg1"/>
                </a:solidFill>
              </a:rPr>
              <a:t>Pasarán a favor de gradiente por difusión pasiva simple a través de la membrana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B 200</a:t>
            </a:r>
            <a:endParaRPr lang="en-US"/>
          </a:p>
        </p:txBody>
      </p:sp>
      <p:pic>
        <p:nvPicPr>
          <p:cNvPr id="5" name="Picture 2" descr="Imagen:Permeabilidad membran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t="4390" b="80445"/>
          <a:stretch>
            <a:fillRect/>
          </a:stretch>
        </p:blipFill>
        <p:spPr bwMode="auto">
          <a:xfrm>
            <a:off x="685800" y="1219200"/>
            <a:ext cx="7976348" cy="1105329"/>
          </a:xfrm>
          <a:prstGeom prst="rect">
            <a:avLst/>
          </a:prstGeom>
          <a:noFill/>
        </p:spPr>
      </p:pic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5" cstate="print"/>
          <a:srcRect l="13104" r="13104"/>
          <a:stretch>
            <a:fillRect/>
          </a:stretch>
        </p:blipFill>
        <p:spPr bwMode="auto">
          <a:xfrm>
            <a:off x="2133600" y="2514600"/>
            <a:ext cx="5105400" cy="388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0" y="-1726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smtClean="0">
                <a:solidFill>
                  <a:schemeClr val="bg1"/>
                </a:solidFill>
              </a:rPr>
              <a:t>¿Cómo se llaman ambos procesos? </a:t>
            </a:r>
          </a:p>
          <a:p>
            <a:r>
              <a:rPr lang="en-US" sz="3600" smtClean="0">
                <a:solidFill>
                  <a:schemeClr val="bg1"/>
                </a:solidFill>
              </a:rPr>
              <a:t>Nombra un ejemplo de molécula que utilice cada proceso para atarvesar la membrana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B 300</a:t>
            </a:r>
            <a:endParaRPr lang="en-US"/>
          </a:p>
        </p:txBody>
      </p:sp>
      <p:pic>
        <p:nvPicPr>
          <p:cNvPr id="6" name="Picture 2" descr="Imagen:TiposTransporteMembran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31349" t="14547" b="7382"/>
          <a:stretch>
            <a:fillRect/>
          </a:stretch>
        </p:blipFill>
        <p:spPr bwMode="auto">
          <a:xfrm>
            <a:off x="2286000" y="2667000"/>
            <a:ext cx="4572000" cy="374715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B 300</a:t>
            </a:r>
            <a:endParaRPr lang="en-US"/>
          </a:p>
        </p:txBody>
      </p:sp>
      <p:pic>
        <p:nvPicPr>
          <p:cNvPr id="5" name="Picture 2" descr="Imagen:TiposTransporteMembran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31349" t="258" b="7382"/>
          <a:stretch>
            <a:fillRect/>
          </a:stretch>
        </p:blipFill>
        <p:spPr bwMode="auto">
          <a:xfrm>
            <a:off x="2209800" y="381000"/>
            <a:ext cx="4572000" cy="4432953"/>
          </a:xfrm>
          <a:prstGeom prst="rect">
            <a:avLst/>
          </a:prstGeom>
          <a:noFill/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2400" y="4952762"/>
            <a:ext cx="89154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smtClean="0">
                <a:solidFill>
                  <a:schemeClr val="bg1"/>
                </a:solidFill>
              </a:rPr>
              <a:t>Por difusión pasiva, los gases y el etanol. </a:t>
            </a:r>
          </a:p>
          <a:p>
            <a:pPr algn="l">
              <a:spcBef>
                <a:spcPct val="50000"/>
              </a:spcBef>
            </a:pPr>
            <a:r>
              <a:rPr lang="en-US" sz="2800" smtClean="0">
                <a:solidFill>
                  <a:schemeClr val="bg1"/>
                </a:solidFill>
              </a:rPr>
              <a:t>Por difusión facilitada iones, moléculas polares/grandes a favor de gradiente</a:t>
            </a:r>
            <a:endParaRPr 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smtClean="0">
                <a:solidFill>
                  <a:schemeClr val="bg1"/>
                </a:solidFill>
              </a:rPr>
              <a:t>¿Cómo se llama la estructura que representa      la animación? ¿Qué sabes de ella?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B 400</a:t>
            </a:r>
            <a:endParaRPr lang="en-US"/>
          </a:p>
        </p:txBody>
      </p:sp>
      <p:pic>
        <p:nvPicPr>
          <p:cNvPr id="82948" name="Picture 4" descr="http://recursos.cnice.mec.es/biosfera/alumno/1bachillerato/animal/imagenes/nervio/Animacionak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524000"/>
            <a:ext cx="4953000" cy="4953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B 400</a:t>
            </a:r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</a:rPr>
              <a:t>La bomba sodio/ potasio es una proteína transmembrana que </a:t>
            </a:r>
            <a:r>
              <a:rPr lang="es-ES" sz="2800" smtClean="0">
                <a:solidFill>
                  <a:schemeClr val="bg1"/>
                </a:solidFill>
              </a:rPr>
              <a:t>bombea 3 Na expulsándolos fuera de la célula e introduce 2 K en el citoplasma. Para ello, al ser en contra de gradiente, </a:t>
            </a:r>
            <a:r>
              <a:rPr lang="en-US" sz="2800" smtClean="0">
                <a:solidFill>
                  <a:schemeClr val="bg1"/>
                </a:solidFill>
              </a:rPr>
              <a:t>utiliza ATP (transporte activo).</a:t>
            </a:r>
          </a:p>
          <a:p>
            <a:endParaRPr lang="en-US" sz="2800" smtClean="0">
              <a:solidFill>
                <a:schemeClr val="bg1"/>
              </a:solidFill>
            </a:endParaRPr>
          </a:p>
          <a:p>
            <a:endParaRPr lang="en-US" sz="2800" smtClean="0">
              <a:solidFill>
                <a:schemeClr val="bg1"/>
              </a:solidFill>
            </a:endParaRPr>
          </a:p>
          <a:p>
            <a:endParaRPr lang="en-US" sz="2800" smtClean="0">
              <a:solidFill>
                <a:schemeClr val="bg1"/>
              </a:solidFill>
            </a:endParaRPr>
          </a:p>
          <a:p>
            <a:endParaRPr lang="en-US" sz="2800" smtClean="0">
              <a:solidFill>
                <a:schemeClr val="bg1"/>
              </a:solidFill>
            </a:endParaRPr>
          </a:p>
          <a:p>
            <a:endParaRPr lang="en-US" sz="2800" smtClean="0">
              <a:solidFill>
                <a:schemeClr val="bg1"/>
              </a:solidFill>
            </a:endParaRPr>
          </a:p>
          <a:p>
            <a:endParaRPr lang="en-US" sz="2800" smtClean="0">
              <a:solidFill>
                <a:schemeClr val="bg1"/>
              </a:solidFill>
            </a:endParaRPr>
          </a:p>
          <a:p>
            <a:endParaRPr lang="en-US" sz="2800" smtClean="0">
              <a:solidFill>
                <a:schemeClr val="bg1"/>
              </a:solidFill>
            </a:endParaRPr>
          </a:p>
          <a:p>
            <a:r>
              <a:rPr lang="es-ES" sz="2800" smtClean="0">
                <a:solidFill>
                  <a:schemeClr val="bg1"/>
                </a:solidFill>
              </a:rPr>
              <a:t>Al generar un potencial eléctrico, cumple un rol muy importante en la producción y transmisión de los impulsos nerviosos y en la contracción de las fibras musculares.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81922" name="Picture 2" descr="http://upload.wikimedia.org/wikipedia/commons/thumb/6/65/Sodium-potassium_pump.svg/330px-Sodium-potassium_pump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057400"/>
            <a:ext cx="4343400" cy="2355965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B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B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447800" y="990600"/>
            <a:ext cx="63246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400" smtClean="0">
                <a:solidFill>
                  <a:schemeClr val="bg1"/>
                </a:solidFill>
              </a:rPr>
              <a:t>Explica qué ocurre con la energía cuando se forman y se rompen los enlaces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411" name="Text Box 1027"/>
          <p:cNvSpPr txBox="1">
            <a:spLocks noChangeArrowheads="1"/>
          </p:cNvSpPr>
          <p:nvPr/>
        </p:nvSpPr>
        <p:spPr bwMode="auto">
          <a:xfrm>
            <a:off x="1219200" y="76200"/>
            <a:ext cx="7010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smtClean="0">
                <a:solidFill>
                  <a:schemeClr val="bg1"/>
                </a:solidFill>
              </a:rPr>
              <a:t>Para que se formen enlaces, se necesita energía.</a:t>
            </a:r>
          </a:p>
          <a:p>
            <a:pPr>
              <a:spcBef>
                <a:spcPct val="50000"/>
              </a:spcBef>
            </a:pPr>
            <a:r>
              <a:rPr lang="en-US" sz="3600" smtClean="0">
                <a:solidFill>
                  <a:schemeClr val="bg1"/>
                </a:solidFill>
              </a:rPr>
              <a:t>Esa energía queda almacenada en el enlace.</a:t>
            </a:r>
          </a:p>
          <a:p>
            <a:pPr>
              <a:spcBef>
                <a:spcPct val="50000"/>
              </a:spcBef>
            </a:pPr>
            <a:r>
              <a:rPr lang="en-US" sz="3600" smtClean="0">
                <a:solidFill>
                  <a:schemeClr val="bg1"/>
                </a:solidFill>
              </a:rPr>
              <a:t>Cuando se rompen los enlaces, la energía se libera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7412" name="Text Box 1028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100</a:t>
            </a:r>
            <a:endParaRPr lang="en-US"/>
          </a:p>
        </p:txBody>
      </p:sp>
      <p:pic>
        <p:nvPicPr>
          <p:cNvPr id="5" name="Picture 2" descr="http://science.halleyhosting.com/sci/soph/energy/at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191000"/>
            <a:ext cx="3358480" cy="227191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200</a:t>
            </a:r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676400" y="1369874"/>
            <a:ext cx="6324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5400" smtClean="0">
                <a:solidFill>
                  <a:schemeClr val="bg1"/>
                </a:solidFill>
              </a:rPr>
              <a:t>Cita 3 ejemplos de enzimas famosos y cuál es su función</a:t>
            </a:r>
            <a:endParaRPr lang="en-US" sz="5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200</a:t>
            </a:r>
            <a:endParaRPr lang="en-US"/>
          </a:p>
        </p:txBody>
      </p:sp>
      <p:pic>
        <p:nvPicPr>
          <p:cNvPr id="75778" name="Picture 2" descr="http://images.slideplayer.es/2/149898/slides/slide_16.jpg"/>
          <p:cNvPicPr>
            <a:picLocks noChangeAspect="1" noChangeArrowheads="1"/>
          </p:cNvPicPr>
          <p:nvPr/>
        </p:nvPicPr>
        <p:blipFill>
          <a:blip r:embed="rId3" cstate="print"/>
          <a:srcRect b="51678"/>
          <a:stretch>
            <a:fillRect/>
          </a:stretch>
        </p:blipFill>
        <p:spPr bwMode="auto">
          <a:xfrm>
            <a:off x="838200" y="304800"/>
            <a:ext cx="7010400" cy="2542143"/>
          </a:xfrm>
          <a:prstGeom prst="rect">
            <a:avLst/>
          </a:prstGeom>
          <a:noFill/>
        </p:spPr>
      </p:pic>
      <p:pic>
        <p:nvPicPr>
          <p:cNvPr id="75780" name="Picture 4" descr="https://encrypted-tbn2.gstatic.com/images?q=tbn:ANd9GcRJgabjCOtadVBIFghxUlb0dmOv-vvS2FXs0mj4FdDJVwLPj0SiYQ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3200400"/>
            <a:ext cx="5772150" cy="23812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300</a:t>
            </a:r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524000" y="990600"/>
            <a:ext cx="63246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6600" smtClean="0">
                <a:solidFill>
                  <a:schemeClr val="bg1"/>
                </a:solidFill>
              </a:rPr>
              <a:t>Nombra las características           de un enzima</a:t>
            </a:r>
            <a:endParaRPr lang="en-US" sz="6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300</a:t>
            </a:r>
            <a:endParaRPr lang="en-US"/>
          </a:p>
        </p:txBody>
      </p:sp>
      <p:pic>
        <p:nvPicPr>
          <p:cNvPr id="73729" name="Picture 1"/>
          <p:cNvPicPr>
            <a:picLocks noChangeAspect="1" noChangeArrowheads="1"/>
          </p:cNvPicPr>
          <p:nvPr/>
        </p:nvPicPr>
        <p:blipFill>
          <a:blip r:embed="rId3" cstate="print"/>
          <a:srcRect l="18375" t="23438" r="14861" b="6250"/>
          <a:stretch>
            <a:fillRect/>
          </a:stretch>
        </p:blipFill>
        <p:spPr bwMode="auto">
          <a:xfrm>
            <a:off x="3352800" y="76200"/>
            <a:ext cx="5791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1" name="Picture 3" descr="http://images.slideplayer.es/2/154368/slides/slide_10.jpg"/>
          <p:cNvPicPr>
            <a:picLocks noChangeAspect="1" noChangeArrowheads="1"/>
          </p:cNvPicPr>
          <p:nvPr/>
        </p:nvPicPr>
        <p:blipFill>
          <a:blip r:embed="rId4" cstate="print"/>
          <a:srcRect b="16862"/>
          <a:stretch>
            <a:fillRect/>
          </a:stretch>
        </p:blipFill>
        <p:spPr bwMode="auto">
          <a:xfrm>
            <a:off x="381000" y="3476625"/>
            <a:ext cx="5419725" cy="3381375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6629400" y="4114800"/>
            <a:ext cx="197971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smtClean="0">
                <a:latin typeface="Comic Sans MS" pitchFamily="66" charset="0"/>
              </a:rPr>
              <a:t>¡Los enzimas</a:t>
            </a:r>
          </a:p>
          <a:p>
            <a:pPr algn="ctr"/>
            <a:r>
              <a:rPr lang="es-ES" sz="2000" b="1" smtClean="0">
                <a:latin typeface="Comic Sans MS" pitchFamily="66" charset="0"/>
              </a:rPr>
              <a:t> NO se GASTAN!!!</a:t>
            </a:r>
            <a:endParaRPr lang="es-ES" sz="2000" b="1"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1524000" y="733425"/>
            <a:ext cx="63246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600">
                <a:solidFill>
                  <a:schemeClr val="bg1"/>
                </a:solidFill>
                <a:latin typeface="Arial Black" pitchFamily="34" charset="0"/>
              </a:rPr>
              <a:t>DAILY DOUBLE</a:t>
            </a:r>
            <a:endParaRPr lang="en-US" sz="3600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400</a:t>
            </a:r>
            <a:endParaRPr lang="en-US"/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1524000" y="685800"/>
            <a:ext cx="63246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600">
                <a:solidFill>
                  <a:schemeClr val="bg1"/>
                </a:solidFill>
                <a:latin typeface="Arial Black" pitchFamily="34" charset="0"/>
              </a:rPr>
              <a:t>DAILY DOUBLE</a:t>
            </a:r>
            <a:endParaRPr lang="en-US" sz="3600"/>
          </a:p>
        </p:txBody>
      </p:sp>
      <p:pic>
        <p:nvPicPr>
          <p:cNvPr id="2" name="Picture 2" descr="http://s4.postimage.org/8tikuco4/aplausokc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0"/>
            <a:ext cx="3429000" cy="342900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autoUpdateAnimBg="0"/>
      <p:bldP spid="72709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304800" y="-57329"/>
            <a:ext cx="8839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smtClean="0">
                <a:solidFill>
                  <a:schemeClr val="bg1"/>
                </a:solidFill>
              </a:rPr>
              <a:t>En lo referente al ATP, completa </a:t>
            </a:r>
          </a:p>
          <a:p>
            <a:r>
              <a:rPr lang="en-US" sz="3600" smtClean="0">
                <a:solidFill>
                  <a:schemeClr val="bg1"/>
                </a:solidFill>
              </a:rPr>
              <a:t>el siguiente esquema en la pizarra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400</a:t>
            </a:r>
            <a:endParaRPr lang="en-US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 l="12226" r="12225"/>
          <a:stretch>
            <a:fillRect/>
          </a:stretch>
        </p:blipFill>
        <p:spPr bwMode="auto">
          <a:xfrm>
            <a:off x="1295400" y="1447800"/>
            <a:ext cx="6553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400</a:t>
            </a:r>
            <a:endParaRPr lang="en-US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 l="13104" r="12225"/>
          <a:stretch>
            <a:fillRect/>
          </a:stretch>
        </p:blipFill>
        <p:spPr bwMode="auto">
          <a:xfrm>
            <a:off x="1371600" y="990600"/>
            <a:ext cx="6477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C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447800" y="1219200"/>
            <a:ext cx="6324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4000" smtClean="0">
                <a:solidFill>
                  <a:schemeClr val="bg1"/>
                </a:solidFill>
              </a:rPr>
              <a:t>¿Por qué las partes de la planta donde se produce la fotosíntesis son verdes?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D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D 100</a:t>
            </a:r>
            <a:endParaRPr lang="en-US"/>
          </a:p>
        </p:txBody>
      </p:sp>
      <p:sp>
        <p:nvSpPr>
          <p:cNvPr id="7" name="6 CuadroTexto"/>
          <p:cNvSpPr txBox="1"/>
          <p:nvPr/>
        </p:nvSpPr>
        <p:spPr>
          <a:xfrm>
            <a:off x="899592" y="4867870"/>
            <a:ext cx="7128792" cy="923330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Los pigmentos fotosintéticos (como la clorofila) absorben la luz, todas las longitudes de onda de la luz visible excepto la del verde/amarillo que las  refleja y por eso da el color verde a las plantas</a:t>
            </a:r>
            <a:endParaRPr kumimoji="0" lang="es-E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pic>
        <p:nvPicPr>
          <p:cNvPr id="8" name="Picture 2" descr="https://anagabrielams.files.wordpress.com/2011/11/05-f-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87350"/>
            <a:ext cx="7341992" cy="468052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1371600" y="1219200"/>
            <a:ext cx="6324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4000" smtClean="0">
                <a:solidFill>
                  <a:schemeClr val="bg1"/>
                </a:solidFill>
              </a:rPr>
              <a:t>¿Cómo se llama la enzima más abundante de la naturaleza y en qué fase de la fotosíntesis participa?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D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D 200</a:t>
            </a:r>
            <a:endParaRPr lang="en-US"/>
          </a:p>
        </p:txBody>
      </p:sp>
      <p:pic>
        <p:nvPicPr>
          <p:cNvPr id="64514" name="Picture 2" descr="http://3.bp.blogspot.com/_xlMPW4XH9uM/TTCa1j2adPI/AAAAAAAAAwE/8yhSre7WuI8/s1600/ciclo_rubisc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334000" cy="4887592"/>
          </a:xfrm>
          <a:prstGeom prst="rect">
            <a:avLst/>
          </a:prstGeom>
          <a:noFill/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762000" y="228600"/>
            <a:ext cx="7696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smtClean="0">
                <a:solidFill>
                  <a:schemeClr val="bg1"/>
                </a:solidFill>
              </a:rPr>
              <a:t>La RuBisCO participa en la fase oscura, concretamente en el ciclo de Calvin</a:t>
            </a:r>
            <a:endParaRPr 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914400" y="1295400"/>
            <a:ext cx="74676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4400" smtClean="0">
                <a:solidFill>
                  <a:schemeClr val="bg1"/>
                </a:solidFill>
              </a:rPr>
              <a:t>Escribe el balance total de la fotosíntesis y explica si es un proceso anabólico o catabólico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D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D 300</a:t>
            </a:r>
            <a:endParaRPr lang="en-US"/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3" cstate="print"/>
          <a:srcRect l="13104" r="12225"/>
          <a:stretch>
            <a:fillRect/>
          </a:stretch>
        </p:blipFill>
        <p:spPr bwMode="auto">
          <a:xfrm>
            <a:off x="762000" y="168536"/>
            <a:ext cx="7467600" cy="562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7200" y="5859959"/>
            <a:ext cx="7467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4400" smtClean="0">
                <a:solidFill>
                  <a:schemeClr val="bg1"/>
                </a:solidFill>
              </a:rPr>
              <a:t>Es un proceso anabólico</a:t>
            </a:r>
            <a:endParaRPr lang="en-US" sz="4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D 400</a:t>
            </a:r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62000" y="1219200"/>
            <a:ext cx="7696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200" smtClean="0">
                <a:solidFill>
                  <a:schemeClr val="bg1"/>
                </a:solidFill>
              </a:rPr>
              <a:t>Explica la </a:t>
            </a:r>
            <a:r>
              <a:rPr lang="en-US" sz="3200" smtClean="0">
                <a:solidFill>
                  <a:schemeClr val="bg1"/>
                </a:solidFill>
              </a:rPr>
              <a:t>FASE LUMINOSA de la FOTOSÍNTESIS</a:t>
            </a:r>
            <a:endParaRPr lang="en-US" sz="3200" smtClean="0">
              <a:solidFill>
                <a:schemeClr val="bg1"/>
              </a:solidFill>
            </a:endParaRPr>
          </a:p>
          <a:p>
            <a:pPr algn="l"/>
            <a:endParaRPr lang="en-US" sz="3200" smtClean="0">
              <a:solidFill>
                <a:schemeClr val="bg1"/>
              </a:solidFill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¿De qué partes?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¿En qué parte de la célula se da?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¿Qué organismos la producen?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¿Se produce </a:t>
            </a:r>
            <a:r>
              <a:rPr lang="en-US" sz="3200" smtClean="0">
                <a:solidFill>
                  <a:schemeClr val="bg1"/>
                </a:solidFill>
              </a:rPr>
              <a:t>NADPH  y </a:t>
            </a:r>
            <a:r>
              <a:rPr lang="en-US" sz="3200" smtClean="0">
                <a:solidFill>
                  <a:srgbClr val="FFFF00"/>
                </a:solidFill>
              </a:rPr>
              <a:t>ATP</a:t>
            </a:r>
            <a:r>
              <a:rPr lang="en-US" sz="3200" smtClean="0">
                <a:solidFill>
                  <a:schemeClr val="bg1"/>
                </a:solidFill>
              </a:rPr>
              <a:t>? </a:t>
            </a:r>
            <a:r>
              <a:rPr lang="en-US" sz="3200" smtClean="0">
                <a:solidFill>
                  <a:schemeClr val="bg1"/>
                </a:solidFill>
              </a:rPr>
              <a:t>¿Para qué?</a:t>
            </a:r>
            <a:endParaRPr lang="en-US" sz="3200" smtClean="0">
              <a:solidFill>
                <a:schemeClr val="bg1"/>
              </a:solidFill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¿Cuáles son los productos finales?</a:t>
            </a:r>
            <a:endParaRPr 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D 400</a:t>
            </a:r>
            <a:endParaRPr lang="en-US"/>
          </a:p>
        </p:txBody>
      </p:sp>
      <p:pic>
        <p:nvPicPr>
          <p:cNvPr id="5" name="Picture 2" descr="http://www.etsmre.upv.es/varios/biologia/images/Figuras_tema11/figura11_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762000"/>
            <a:ext cx="6984776" cy="524165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D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D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47800" y="1219200"/>
            <a:ext cx="63246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400" smtClean="0">
                <a:solidFill>
                  <a:schemeClr val="bg1"/>
                </a:solidFill>
              </a:rPr>
              <a:t>¿Qué dos rutas </a:t>
            </a:r>
          </a:p>
          <a:p>
            <a:r>
              <a:rPr lang="en-US" sz="4400" smtClean="0">
                <a:solidFill>
                  <a:schemeClr val="bg1"/>
                </a:solidFill>
              </a:rPr>
              <a:t>puede seguir el  </a:t>
            </a:r>
            <a:r>
              <a:rPr lang="en-US" sz="4800" b="1" u="sng" smtClean="0">
                <a:solidFill>
                  <a:schemeClr val="bg1"/>
                </a:solidFill>
              </a:rPr>
              <a:t>piruvato</a:t>
            </a:r>
            <a:r>
              <a:rPr lang="en-US" sz="4400" smtClean="0">
                <a:solidFill>
                  <a:schemeClr val="bg1"/>
                </a:solidFill>
              </a:rPr>
              <a:t> </a:t>
            </a:r>
          </a:p>
          <a:p>
            <a:r>
              <a:rPr lang="en-US" sz="4400" smtClean="0">
                <a:solidFill>
                  <a:schemeClr val="bg1"/>
                </a:solidFill>
              </a:rPr>
              <a:t>y de qué depende?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E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E 100</a:t>
            </a:r>
            <a:endParaRPr lang="en-US"/>
          </a:p>
        </p:txBody>
      </p:sp>
      <p:pic>
        <p:nvPicPr>
          <p:cNvPr id="5" name="Picture 2" descr="http://www.biologia.edu.ar/introduccion/im_introdcc/3intro1.gif"/>
          <p:cNvPicPr>
            <a:picLocks noChangeAspect="1" noChangeArrowheads="1"/>
          </p:cNvPicPr>
          <p:nvPr/>
        </p:nvPicPr>
        <p:blipFill>
          <a:blip r:embed="rId3" cstate="print"/>
          <a:srcRect b="3399"/>
          <a:stretch>
            <a:fillRect/>
          </a:stretch>
        </p:blipFill>
        <p:spPr bwMode="auto">
          <a:xfrm>
            <a:off x="2123728" y="260648"/>
            <a:ext cx="5112568" cy="6216352"/>
          </a:xfrm>
          <a:prstGeom prst="rect">
            <a:avLst/>
          </a:prstGeom>
          <a:noFill/>
        </p:spPr>
      </p:pic>
      <p:sp>
        <p:nvSpPr>
          <p:cNvPr id="9" name="8 Elipse"/>
          <p:cNvSpPr/>
          <p:nvPr/>
        </p:nvSpPr>
        <p:spPr bwMode="auto">
          <a:xfrm>
            <a:off x="4800600" y="5105400"/>
            <a:ext cx="1600200" cy="12954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2689765" y="5972944"/>
            <a:ext cx="1043563" cy="50405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2667000" y="6004882"/>
            <a:ext cx="1120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smtClean="0"/>
              <a:t>38ATP</a:t>
            </a:r>
            <a:endParaRPr lang="es-ES" sz="2000" b="1"/>
          </a:p>
        </p:txBody>
      </p:sp>
      <p:sp>
        <p:nvSpPr>
          <p:cNvPr id="6" name="5 Elipse"/>
          <p:cNvSpPr/>
          <p:nvPr/>
        </p:nvSpPr>
        <p:spPr>
          <a:xfrm>
            <a:off x="5122912" y="5210944"/>
            <a:ext cx="972616" cy="50405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5105400" y="5242882"/>
            <a:ext cx="1044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smtClean="0"/>
              <a:t>2 ATP</a:t>
            </a:r>
            <a:endParaRPr lang="es-ES" sz="2000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E 200</a:t>
            </a:r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62000" y="1219200"/>
            <a:ext cx="7696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200" smtClean="0">
                <a:solidFill>
                  <a:schemeClr val="bg1"/>
                </a:solidFill>
              </a:rPr>
              <a:t>Explica la GLUCÓLISIS</a:t>
            </a:r>
          </a:p>
          <a:p>
            <a:pPr algn="l"/>
            <a:endParaRPr lang="en-US" sz="3200" smtClean="0">
              <a:solidFill>
                <a:schemeClr val="bg1"/>
              </a:solidFill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¿De qué partes?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¿En qué parte de la célula se da?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¿Qué organismos la producen?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¿Se produce NADH o </a:t>
            </a:r>
            <a:r>
              <a:rPr lang="en-US" sz="3200" smtClean="0">
                <a:solidFill>
                  <a:srgbClr val="FFFF00"/>
                </a:solidFill>
              </a:rPr>
              <a:t>ATP</a:t>
            </a:r>
            <a:r>
              <a:rPr lang="en-US" sz="3200" smtClean="0">
                <a:solidFill>
                  <a:schemeClr val="bg1"/>
                </a:solidFill>
              </a:rPr>
              <a:t>? ¿Cuántos?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¿Cuáles son los productos finales?</a:t>
            </a:r>
            <a:endParaRPr 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E 200</a:t>
            </a:r>
            <a:endParaRPr lang="en-US"/>
          </a:p>
        </p:txBody>
      </p:sp>
      <p:pic>
        <p:nvPicPr>
          <p:cNvPr id="5" name="Picture 4" descr="http://2.bp.blogspot.com/_WpGoeP4VBQQ/TONJshaG89I/AAAAAAAAACc/y9DTW9550m8/s320/glucolisi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524000"/>
            <a:ext cx="6400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8610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smtClean="0">
                <a:solidFill>
                  <a:schemeClr val="bg1"/>
                </a:solidFill>
              </a:rPr>
              <a:t>La GLUCÓLISIS se da en el citosol de todos los organismos vivos (aerobios y anaerobios)</a:t>
            </a:r>
            <a:endParaRPr 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609600" y="228600"/>
            <a:ext cx="76962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200" smtClean="0">
                <a:solidFill>
                  <a:schemeClr val="bg1"/>
                </a:solidFill>
              </a:rPr>
              <a:t>Explica todos los pasos de la respiración que se dan en la MITOCONDRIA:</a:t>
            </a:r>
          </a:p>
          <a:p>
            <a:pPr algn="l"/>
            <a:endParaRPr lang="en-US" sz="3200" smtClean="0">
              <a:solidFill>
                <a:schemeClr val="bg1"/>
              </a:solidFill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Se parte de 2 moléculas de ……………..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El primer paso es el ciclo de ……………   del que se obtienen ………….., ……….., ………….. y  como desecho  ………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El último paso es …………………….  en el que el ………………… se transforma en ………..</a:t>
            </a:r>
            <a:endParaRPr lang="en-US" sz="3200">
              <a:solidFill>
                <a:schemeClr val="bg1"/>
              </a:solidFill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Sumados a los 2 ATP de la glucólisis se obtienen en total ……. ATP.</a:t>
            </a: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E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E 300</a:t>
            </a:r>
            <a:endParaRPr lang="en-US"/>
          </a:p>
        </p:txBody>
      </p:sp>
      <p:pic>
        <p:nvPicPr>
          <p:cNvPr id="5" name="Picture 2" descr="http://www.genomasur.com/BCH/BCH_libro/imagenescap_%2014/gr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8790061" cy="568863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E 400</a:t>
            </a:r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62000" y="1219200"/>
            <a:ext cx="76962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200" smtClean="0">
                <a:solidFill>
                  <a:schemeClr val="bg1"/>
                </a:solidFill>
              </a:rPr>
              <a:t>Explica todos los pasos que conforman la fermentación alcohólica de la glucosa:</a:t>
            </a:r>
          </a:p>
          <a:p>
            <a:pPr algn="l"/>
            <a:endParaRPr lang="en-US" sz="3200" smtClean="0">
              <a:solidFill>
                <a:schemeClr val="bg1"/>
              </a:solidFill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¿Qué procesos ocurren?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¿En qué parte de la célula se da?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¿Qué organismos la producen?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¿Se produce NADH o </a:t>
            </a:r>
            <a:r>
              <a:rPr lang="en-US" sz="3200" smtClean="0">
                <a:solidFill>
                  <a:srgbClr val="FFFF00"/>
                </a:solidFill>
              </a:rPr>
              <a:t>ATP</a:t>
            </a:r>
            <a:r>
              <a:rPr lang="en-US" sz="3200" smtClean="0">
                <a:solidFill>
                  <a:schemeClr val="bg1"/>
                </a:solidFill>
              </a:rPr>
              <a:t>? ¿Cuántos?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 ¿Cuáles son los productos finales?</a:t>
            </a:r>
            <a:endParaRPr 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E 400</a:t>
            </a:r>
            <a:endParaRPr lang="en-US"/>
          </a:p>
        </p:txBody>
      </p:sp>
      <p:pic>
        <p:nvPicPr>
          <p:cNvPr id="50178" name="Picture 2" descr="http://2.bp.blogspot.com/-FvOnbB51zAo/Ulw58VPvQfI/AAAAAAAAASg/7AJ6QkDj9pY/s1600/img038.jpg"/>
          <p:cNvPicPr>
            <a:picLocks noChangeAspect="1" noChangeArrowheads="1"/>
          </p:cNvPicPr>
          <p:nvPr/>
        </p:nvPicPr>
        <p:blipFill>
          <a:blip r:embed="rId3" cstate="print"/>
          <a:srcRect b="72390"/>
          <a:stretch>
            <a:fillRect/>
          </a:stretch>
        </p:blipFill>
        <p:spPr bwMode="auto">
          <a:xfrm>
            <a:off x="914400" y="228600"/>
            <a:ext cx="7620000" cy="1524000"/>
          </a:xfrm>
          <a:prstGeom prst="rect">
            <a:avLst/>
          </a:prstGeom>
          <a:noFill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 cstate="print"/>
          <a:srcRect l="12225" r="13104"/>
          <a:stretch>
            <a:fillRect/>
          </a:stretch>
        </p:blipFill>
        <p:spPr bwMode="auto">
          <a:xfrm>
            <a:off x="1295400" y="1828800"/>
            <a:ext cx="6477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ttp://4.bp.blogspot.com/_jjYyBAB2xfg/TFNq45_jkHI/AAAAAAAAAAU/CNGxeGIcMTw/s1600/alcoholic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2057400"/>
            <a:ext cx="59436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E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E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228600" y="381000"/>
            <a:ext cx="8763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400" smtClean="0">
                <a:solidFill>
                  <a:schemeClr val="bg1"/>
                </a:solidFill>
              </a:rPr>
              <a:t>¿Qué proceso ejemplifica la imagen?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F 100</a:t>
            </a:r>
            <a:endParaRPr lang="en-US"/>
          </a:p>
        </p:txBody>
      </p:sp>
      <p:pic>
        <p:nvPicPr>
          <p:cNvPr id="47106" name="Picture 2" descr="http://www.grandesimagenes.com/imagenes14/pinocitosis-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447800"/>
            <a:ext cx="6096000" cy="4174585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 bwMode="auto">
          <a:xfrm>
            <a:off x="6400800" y="5105400"/>
            <a:ext cx="9906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F 100</a:t>
            </a:r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24000" y="0"/>
            <a:ext cx="6324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800" smtClean="0">
                <a:solidFill>
                  <a:schemeClr val="bg1"/>
                </a:solidFill>
              </a:rPr>
              <a:t>PINOCITOSIS:</a:t>
            </a:r>
          </a:p>
          <a:p>
            <a:endParaRPr lang="en-US" sz="4800">
              <a:solidFill>
                <a:schemeClr val="bg1"/>
              </a:solidFill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 l="13982" r="13104"/>
          <a:stretch>
            <a:fillRect/>
          </a:stretch>
        </p:blipFill>
        <p:spPr bwMode="auto">
          <a:xfrm>
            <a:off x="1142999" y="838200"/>
            <a:ext cx="7213997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F 200</a:t>
            </a:r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71600" y="1577876"/>
            <a:ext cx="6324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800" smtClean="0">
                <a:solidFill>
                  <a:schemeClr val="bg1"/>
                </a:solidFill>
              </a:rPr>
              <a:t>¿Qué diferencia al anabolismo del catabolismo?</a:t>
            </a:r>
            <a:endParaRPr lang="en-US" sz="4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F 200</a:t>
            </a:r>
            <a:endParaRPr lang="en-US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 l="12226" r="12225"/>
          <a:stretch>
            <a:fillRect/>
          </a:stretch>
        </p:blipFill>
        <p:spPr bwMode="auto">
          <a:xfrm>
            <a:off x="762000" y="249865"/>
            <a:ext cx="7753350" cy="5769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371600" y="915412"/>
            <a:ext cx="6324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3200" smtClean="0">
                <a:solidFill>
                  <a:schemeClr val="bg1"/>
                </a:solidFill>
              </a:rPr>
              <a:t>Si hablamos de metabolismo, ¿qué representa la imagen? 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¿Qué representa A?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¿Y qué son D + E?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3200" smtClean="0">
                <a:solidFill>
                  <a:schemeClr val="bg1"/>
                </a:solidFill>
              </a:rPr>
              <a:t> ¿Cómo se denominan  B y C?</a:t>
            </a:r>
          </a:p>
          <a:p>
            <a:pPr algn="l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F 300</a:t>
            </a:r>
            <a:endParaRPr lang="en-US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3" cstate="print"/>
          <a:srcRect l="17496" t="56250" r="17496" b="20313"/>
          <a:stretch>
            <a:fillRect/>
          </a:stretch>
        </p:blipFill>
        <p:spPr bwMode="auto">
          <a:xfrm>
            <a:off x="863600" y="3733800"/>
            <a:ext cx="7518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F 300</a:t>
            </a:r>
            <a:endParaRPr lang="en-US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51757" t="39063" r="13104" b="25000"/>
          <a:stretch>
            <a:fillRect/>
          </a:stretch>
        </p:blipFill>
        <p:spPr bwMode="auto">
          <a:xfrm>
            <a:off x="914400" y="990600"/>
            <a:ext cx="7553739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1371600" y="762000"/>
            <a:ext cx="71628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200" smtClean="0">
                <a:solidFill>
                  <a:schemeClr val="bg1"/>
                </a:solidFill>
              </a:rPr>
              <a:t>Explica por medio de qué mecanismo pasaría a través de la membrana:</a:t>
            </a:r>
          </a:p>
          <a:p>
            <a:pPr algn="l"/>
            <a:endParaRPr lang="en-US" sz="3200">
              <a:solidFill>
                <a:schemeClr val="bg1"/>
              </a:solidFill>
            </a:endParaRPr>
          </a:p>
          <a:p>
            <a:pPr algn="l"/>
            <a:r>
              <a:rPr lang="en-US" sz="3200" smtClean="0">
                <a:solidFill>
                  <a:schemeClr val="bg1"/>
                </a:solidFill>
              </a:rPr>
              <a:t>A  una glucosa a favor de gradiente</a:t>
            </a:r>
            <a:endParaRPr lang="en-US" sz="3200">
              <a:solidFill>
                <a:schemeClr val="bg1"/>
              </a:solidFill>
            </a:endParaRPr>
          </a:p>
          <a:p>
            <a:pPr algn="l"/>
            <a:r>
              <a:rPr lang="en-US" sz="3200">
                <a:solidFill>
                  <a:schemeClr val="bg1"/>
                </a:solidFill>
              </a:rPr>
              <a:t>B </a:t>
            </a:r>
            <a:r>
              <a:rPr lang="en-US" sz="3200" smtClean="0">
                <a:solidFill>
                  <a:schemeClr val="bg1"/>
                </a:solidFill>
              </a:rPr>
              <a:t> una bacteria</a:t>
            </a:r>
            <a:endParaRPr lang="en-US" sz="3200">
              <a:solidFill>
                <a:schemeClr val="bg1"/>
              </a:solidFill>
            </a:endParaRPr>
          </a:p>
          <a:p>
            <a:pPr algn="l"/>
            <a:r>
              <a:rPr lang="en-US" sz="3200" smtClean="0">
                <a:solidFill>
                  <a:schemeClr val="bg1"/>
                </a:solidFill>
              </a:rPr>
              <a:t>C  un ión Na</a:t>
            </a:r>
            <a:r>
              <a:rPr lang="en-US" sz="3200" baseline="30000" smtClean="0">
                <a:solidFill>
                  <a:schemeClr val="bg1"/>
                </a:solidFill>
              </a:rPr>
              <a:t>+</a:t>
            </a:r>
            <a:r>
              <a:rPr lang="en-US" sz="3200" smtClean="0">
                <a:solidFill>
                  <a:schemeClr val="bg1"/>
                </a:solidFill>
              </a:rPr>
              <a:t> en contra de gradiente</a:t>
            </a:r>
            <a:endParaRPr lang="en-US" sz="3200">
              <a:solidFill>
                <a:schemeClr val="bg1"/>
              </a:solidFill>
            </a:endParaRPr>
          </a:p>
          <a:p>
            <a:pPr algn="l"/>
            <a:r>
              <a:rPr lang="en-US" sz="3200" smtClean="0">
                <a:solidFill>
                  <a:schemeClr val="bg1"/>
                </a:solidFill>
              </a:rPr>
              <a:t>D  H</a:t>
            </a:r>
            <a:r>
              <a:rPr lang="en-US" sz="2000" smtClean="0">
                <a:solidFill>
                  <a:schemeClr val="bg1"/>
                </a:solidFill>
              </a:rPr>
              <a:t>2</a:t>
            </a:r>
            <a:r>
              <a:rPr lang="en-US" sz="3200" smtClean="0">
                <a:solidFill>
                  <a:schemeClr val="bg1"/>
                </a:solidFill>
              </a:rPr>
              <a:t>O</a:t>
            </a:r>
          </a:p>
          <a:p>
            <a:pPr algn="l"/>
            <a:r>
              <a:rPr lang="en-US" sz="3200" smtClean="0">
                <a:solidFill>
                  <a:schemeClr val="bg1"/>
                </a:solidFill>
              </a:rPr>
              <a:t>E   un gas como el O</a:t>
            </a:r>
            <a:r>
              <a:rPr lang="en-US" sz="2000" smtClean="0">
                <a:solidFill>
                  <a:schemeClr val="bg1"/>
                </a:solidFill>
              </a:rPr>
              <a:t>2</a:t>
            </a:r>
            <a:endParaRPr lang="en-US" sz="3200" smtClean="0">
              <a:solidFill>
                <a:schemeClr val="bg1"/>
              </a:solidFill>
            </a:endParaRPr>
          </a:p>
          <a:p>
            <a:pPr algn="l"/>
            <a:r>
              <a:rPr lang="en-US" sz="3200" smtClean="0">
                <a:solidFill>
                  <a:schemeClr val="bg1"/>
                </a:solidFill>
              </a:rPr>
              <a:t>F  una molécula polar de cierto tamaño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F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r>
              <a:rPr lang="en-US">
                <a:solidFill>
                  <a:schemeClr val="bg1"/>
                </a:solidFill>
              </a:rPr>
              <a:t>F 400</a:t>
            </a:r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14400" y="381000"/>
            <a:ext cx="71628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800" smtClean="0">
                <a:solidFill>
                  <a:schemeClr val="bg1"/>
                </a:solidFill>
              </a:rPr>
              <a:t>A  una glucosa a favor de gradiente </a:t>
            </a:r>
            <a:r>
              <a:rPr lang="en-US" sz="280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2800" b="1" smtClean="0">
                <a:solidFill>
                  <a:srgbClr val="FFFF00"/>
                </a:solidFill>
                <a:sym typeface="Wingdings" pitchFamily="2" charset="2"/>
              </a:rPr>
              <a:t>difusión facilitada (TRANSPORTE PASIVO)</a:t>
            </a:r>
            <a:endParaRPr lang="en-US" sz="2800" b="1">
              <a:solidFill>
                <a:srgbClr val="FFFF00"/>
              </a:solidFill>
            </a:endParaRPr>
          </a:p>
          <a:p>
            <a:pPr algn="l"/>
            <a:r>
              <a:rPr lang="en-US" sz="2800">
                <a:solidFill>
                  <a:schemeClr val="bg1"/>
                </a:solidFill>
              </a:rPr>
              <a:t>B </a:t>
            </a:r>
            <a:r>
              <a:rPr lang="en-US" sz="2800" smtClean="0">
                <a:solidFill>
                  <a:schemeClr val="bg1"/>
                </a:solidFill>
              </a:rPr>
              <a:t> una bacteria </a:t>
            </a:r>
            <a:r>
              <a:rPr lang="en-US" sz="280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2800" b="1" smtClean="0">
                <a:solidFill>
                  <a:srgbClr val="FFFF00"/>
                </a:solidFill>
                <a:sym typeface="Wingdings" pitchFamily="2" charset="2"/>
              </a:rPr>
              <a:t>endocitosis  FAGOCITOSIS</a:t>
            </a:r>
            <a:endParaRPr lang="en-US" sz="2800">
              <a:solidFill>
                <a:schemeClr val="bg1"/>
              </a:solidFill>
            </a:endParaRPr>
          </a:p>
          <a:p>
            <a:pPr algn="l"/>
            <a:r>
              <a:rPr lang="en-US" sz="2800" smtClean="0">
                <a:solidFill>
                  <a:schemeClr val="bg1"/>
                </a:solidFill>
              </a:rPr>
              <a:t>C  un ión Na</a:t>
            </a:r>
            <a:r>
              <a:rPr lang="en-US" sz="2800" baseline="30000" smtClean="0">
                <a:solidFill>
                  <a:schemeClr val="bg1"/>
                </a:solidFill>
              </a:rPr>
              <a:t>+</a:t>
            </a:r>
            <a:r>
              <a:rPr lang="en-US" sz="2800" smtClean="0">
                <a:solidFill>
                  <a:schemeClr val="bg1"/>
                </a:solidFill>
              </a:rPr>
              <a:t> en contra de gradiente </a:t>
            </a:r>
            <a:r>
              <a:rPr lang="en-US" sz="280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2800" b="1" smtClean="0">
                <a:solidFill>
                  <a:srgbClr val="FFFF00"/>
                </a:solidFill>
                <a:sym typeface="Wingdings" pitchFamily="2" charset="2"/>
              </a:rPr>
              <a:t>bomba (TRANSPORTE ACTIVO)</a:t>
            </a:r>
            <a:endParaRPr lang="en-US" sz="2800">
              <a:solidFill>
                <a:schemeClr val="bg1"/>
              </a:solidFill>
            </a:endParaRPr>
          </a:p>
          <a:p>
            <a:pPr algn="l"/>
            <a:r>
              <a:rPr lang="en-US" sz="2800" smtClean="0">
                <a:solidFill>
                  <a:schemeClr val="bg1"/>
                </a:solidFill>
              </a:rPr>
              <a:t>D  H</a:t>
            </a:r>
            <a:r>
              <a:rPr lang="en-US" sz="1800" smtClean="0">
                <a:solidFill>
                  <a:schemeClr val="bg1"/>
                </a:solidFill>
              </a:rPr>
              <a:t>2</a:t>
            </a:r>
            <a:r>
              <a:rPr lang="en-US" sz="2800" smtClean="0">
                <a:solidFill>
                  <a:schemeClr val="bg1"/>
                </a:solidFill>
              </a:rPr>
              <a:t>O </a:t>
            </a:r>
            <a:r>
              <a:rPr lang="en-US" sz="280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2800" b="1" smtClean="0">
                <a:solidFill>
                  <a:srgbClr val="FFFF00"/>
                </a:solidFill>
                <a:sym typeface="Wingdings" pitchFamily="2" charset="2"/>
              </a:rPr>
              <a:t>ÓSMOSIS</a:t>
            </a:r>
            <a:endParaRPr lang="en-US" sz="2800" smtClean="0">
              <a:solidFill>
                <a:schemeClr val="bg1"/>
              </a:solidFill>
            </a:endParaRPr>
          </a:p>
          <a:p>
            <a:pPr algn="l"/>
            <a:r>
              <a:rPr lang="en-US" sz="2800" smtClean="0">
                <a:solidFill>
                  <a:schemeClr val="bg1"/>
                </a:solidFill>
              </a:rPr>
              <a:t>E   un gas como el O</a:t>
            </a:r>
            <a:r>
              <a:rPr lang="en-US" sz="1800" smtClean="0">
                <a:solidFill>
                  <a:schemeClr val="bg1"/>
                </a:solidFill>
              </a:rPr>
              <a:t>2 </a:t>
            </a:r>
            <a:r>
              <a:rPr lang="en-US" sz="280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2800" b="1" smtClean="0">
                <a:solidFill>
                  <a:srgbClr val="FFFF00"/>
                </a:solidFill>
                <a:sym typeface="Wingdings" pitchFamily="2" charset="2"/>
              </a:rPr>
              <a:t>difusión simple (TRANSPORTE PASIVO)</a:t>
            </a:r>
            <a:endParaRPr lang="en-US" sz="2800" smtClean="0">
              <a:solidFill>
                <a:schemeClr val="bg1"/>
              </a:solidFill>
            </a:endParaRPr>
          </a:p>
          <a:p>
            <a:pPr algn="l"/>
            <a:r>
              <a:rPr lang="en-US" sz="2800" smtClean="0">
                <a:solidFill>
                  <a:schemeClr val="bg1"/>
                </a:solidFill>
              </a:rPr>
              <a:t>F  una molécula polar de cierto tamaño </a:t>
            </a:r>
            <a:r>
              <a:rPr lang="en-US" sz="280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2800" b="1" smtClean="0">
                <a:solidFill>
                  <a:srgbClr val="FFFF00"/>
                </a:solidFill>
                <a:sym typeface="Wingdings" pitchFamily="2" charset="2"/>
              </a:rPr>
              <a:t>depende, si es a favor de gradiente: difusión facilitada (TRANSPORTE PASIVO) y si es en contra de gradiente (TRANSPORTE ACTIVO)</a:t>
            </a:r>
            <a:endParaRPr 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PerspectiveTopLeft"/>
          <a:lightRig rig="legacyNormal3" dir="r"/>
        </a:scene3d>
        <a:sp3d extrusionH="201600" prstMaterial="legacyMetal">
          <a:bevelT w="13500" h="13500" prst="angle"/>
          <a:bevelB w="13500" h="13500" prst="angle"/>
          <a:extrusionClr>
            <a:srgbClr val="FFFFFF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PerspectiveTopLeft"/>
          <a:lightRig rig="legacyNormal3" dir="r"/>
        </a:scene3d>
        <a:sp3d extrusionH="201600" prstMaterial="legacyMetal">
          <a:bevelT w="13500" h="13500" prst="angle"/>
          <a:bevelB w="13500" h="13500" prst="angle"/>
          <a:extrusionClr>
            <a:srgbClr val="FFFFFF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FFFF"/>
    </a:hlink>
    <a:folHlink>
      <a:srgbClr val="0000C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1828</TotalTime>
  <Words>1069</Words>
  <Application>Microsoft Office PowerPoint</Application>
  <PresentationFormat>Presentación en pantalla (4:3)</PresentationFormat>
  <Paragraphs>194</Paragraphs>
  <Slides>60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7" baseType="lpstr">
      <vt:lpstr>Arial</vt:lpstr>
      <vt:lpstr>Arial Black</vt:lpstr>
      <vt:lpstr>Times New Roman</vt:lpstr>
      <vt:lpstr>Comic Sans MS</vt:lpstr>
      <vt:lpstr>Wingdings</vt:lpstr>
      <vt:lpstr>Blank Presentation</vt:lpstr>
      <vt:lpstr>Bitmap Image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Cary Harr</dc:creator>
  <cp:lastModifiedBy>Fátima Miró</cp:lastModifiedBy>
  <cp:revision>79</cp:revision>
  <dcterms:created xsi:type="dcterms:W3CDTF">1999-11-03T20:59:30Z</dcterms:created>
  <dcterms:modified xsi:type="dcterms:W3CDTF">2014-12-01T20:36:45Z</dcterms:modified>
</cp:coreProperties>
</file>